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90">
          <p15:clr>
            <a:srgbClr val="A4A3A4"/>
          </p15:clr>
        </p15:guide>
        <p15:guide id="2" pos="29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8" autoAdjust="0"/>
    <p:restoredTop sz="94660"/>
  </p:normalViewPr>
  <p:slideViewPr>
    <p:cSldViewPr>
      <p:cViewPr varScale="1">
        <p:scale>
          <a:sx n="108" d="100"/>
          <a:sy n="108" d="100"/>
        </p:scale>
        <p:origin x="-1728" y="-84"/>
      </p:cViewPr>
      <p:guideLst>
        <p:guide orient="horz" pos="2190"/>
        <p:guide pos="29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E1FAED0-A144-42AD-8A11-CD31105E9F99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0A42A92-30D3-4535-BE59-58006EDCF51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965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FD0F-AD66-4C6D-BB8C-C9615E23A8A1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0603-9EC4-4E8E-B0E2-9540E18257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F9F4-B2C1-4E54-855E-4A03A19CA85E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0C2C-EF7E-4BAD-AD8D-E99D0D9614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84E8-93A4-4AC4-BECE-177EB986B72D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3147-7FF6-4538-AC9B-8AEE72C9BF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9C952-E6AC-4020-BC75-05E91AEC7F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752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6906-8CDF-4050-88CA-A50A23F2F23E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66C6-5C6A-443E-91EE-4F2C3EFE7A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905B-3052-47D2-9294-4EB870FB73EF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442F-54C3-428C-9550-6E447C8A69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205-5565-499A-92F4-C87D97DC2D94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A15D-C3EA-43C7-8933-85F9230F52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8260-0FDF-4C74-8550-B6C952C2B129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3630-9E6D-4FDC-9447-01880ED515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D31C-E5FA-4922-BF15-839523205B97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7588-01C0-4B59-8D8E-DC6C4FB35A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1299-B6F3-4D5D-9C40-985121150F5C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D4AE-A3C9-4A09-91D5-BEE5A9D35E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A6FF-D615-4AD0-8856-D1E60B8B6AB5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D780-F039-4C31-8667-E548CCAD48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8684-7A54-4BCB-8654-4C78F791D865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AD1E-1374-4003-8A5C-673C4EAEDD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E48E8D-73FB-4F7A-8FAB-BC476B57649E}" type="datetimeFigureOut">
              <a:rPr lang="zh-CN" altLang="en-US"/>
              <a:t>2016/9/15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B343A0-4FD1-41D1-A88D-A920ADAEC26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525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7" y="2420888"/>
            <a:ext cx="5400600" cy="2542207"/>
          </a:xfrm>
        </p:spPr>
        <p:txBody>
          <a:bodyPr/>
          <a:lstStyle/>
          <a:p>
            <a:r>
              <a:rPr lang="zh-CN" altLang="en-US" sz="4000" b="1" dirty="0" smtClean="0"/>
              <a:t>君信连锁</a:t>
            </a:r>
            <a:r>
              <a:rPr lang="zh-CN" altLang="en-US" sz="4000" b="1" dirty="0"/>
              <a:t>分销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 smtClean="0"/>
              <a:t>(GSP)</a:t>
            </a:r>
            <a:r>
              <a:rPr lang="zh-CN" altLang="en-US" sz="4000" b="1" dirty="0" smtClean="0"/>
              <a:t>管理系统</a:t>
            </a:r>
            <a:r>
              <a:rPr lang="zh-CN" altLang="en-US" sz="4000" b="1" dirty="0" smtClean="0"/>
              <a:t>介绍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/>
              <a:t/>
            </a:r>
            <a:br>
              <a:rPr lang="en-US" altLang="zh-CN" sz="4000" b="1" dirty="0"/>
            </a:br>
            <a:r>
              <a:rPr lang="en-US" altLang="zh-CN" sz="4000" b="1" dirty="0" smtClean="0"/>
              <a:t>       </a:t>
            </a:r>
            <a:endParaRPr lang="zh-CN" altLang="en-US" sz="2800" dirty="0" smtClean="0"/>
          </a:p>
        </p:txBody>
      </p:sp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7173" name="Picture 10" descr="MCj041609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8081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7690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99" decel="100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99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9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99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 noChangeArrowheads="1"/>
          </p:cNvSpPr>
          <p:nvPr>
            <p:ph type="title"/>
          </p:nvPr>
        </p:nvSpPr>
        <p:spPr>
          <a:xfrm>
            <a:off x="107504" y="116633"/>
            <a:ext cx="7793037" cy="1080120"/>
          </a:xfrm>
        </p:spPr>
        <p:txBody>
          <a:bodyPr/>
          <a:lstStyle/>
          <a:p>
            <a:pPr algn="l"/>
            <a:r>
              <a:rPr lang="zh-CN" altLang="en-US" dirty="0" smtClean="0"/>
              <a:t>客户资料</a:t>
            </a:r>
          </a:p>
        </p:txBody>
      </p:sp>
      <p:pic>
        <p:nvPicPr>
          <p:cNvPr id="16386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75" y="1196752"/>
            <a:ext cx="8755063" cy="4913313"/>
          </a:xfrm>
        </p:spPr>
      </p:pic>
    </p:spTree>
    <p:extLst>
      <p:ext uri="{BB962C8B-B14F-4D97-AF65-F5344CB8AC3E}">
        <p14:creationId xmlns:p14="http://schemas.microsoft.com/office/powerpoint/2010/main" val="12771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>
          <a:xfrm>
            <a:off x="107504" y="1"/>
            <a:ext cx="7793037" cy="1196752"/>
          </a:xfrm>
        </p:spPr>
        <p:txBody>
          <a:bodyPr/>
          <a:lstStyle/>
          <a:p>
            <a:pPr algn="l"/>
            <a:r>
              <a:rPr lang="zh-CN" altLang="en-US" dirty="0" smtClean="0"/>
              <a:t>会员管理</a:t>
            </a:r>
          </a:p>
        </p:txBody>
      </p:sp>
      <p:pic>
        <p:nvPicPr>
          <p:cNvPr id="17410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196752"/>
            <a:ext cx="8002587" cy="5219700"/>
          </a:xfrm>
        </p:spPr>
      </p:pic>
    </p:spTree>
    <p:extLst>
      <p:ext uri="{BB962C8B-B14F-4D97-AF65-F5344CB8AC3E}">
        <p14:creationId xmlns:p14="http://schemas.microsoft.com/office/powerpoint/2010/main" val="31543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员工管理</a:t>
            </a:r>
          </a:p>
        </p:txBody>
      </p:sp>
      <p:pic>
        <p:nvPicPr>
          <p:cNvPr id="18434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12776"/>
            <a:ext cx="8521700" cy="4468812"/>
          </a:xfrm>
        </p:spPr>
      </p:pic>
    </p:spTree>
    <p:extLst>
      <p:ext uri="{BB962C8B-B14F-4D97-AF65-F5344CB8AC3E}">
        <p14:creationId xmlns:p14="http://schemas.microsoft.com/office/powerpoint/2010/main" val="5740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入库流程</a:t>
            </a:r>
          </a:p>
        </p:txBody>
      </p:sp>
      <p:pic>
        <p:nvPicPr>
          <p:cNvPr id="19458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556792"/>
            <a:ext cx="8542338" cy="4040188"/>
          </a:xfrm>
        </p:spPr>
      </p:pic>
    </p:spTree>
    <p:extLst>
      <p:ext uri="{BB962C8B-B14F-4D97-AF65-F5344CB8AC3E}">
        <p14:creationId xmlns:p14="http://schemas.microsoft.com/office/powerpoint/2010/main" val="38862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 noChangeArrowheads="1"/>
          </p:cNvSpPr>
          <p:nvPr>
            <p:ph type="title"/>
          </p:nvPr>
        </p:nvSpPr>
        <p:spPr>
          <a:xfrm>
            <a:off x="55929" y="4002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入库流程详细说明</a:t>
            </a:r>
          </a:p>
        </p:txBody>
      </p:sp>
      <p:sp>
        <p:nvSpPr>
          <p:cNvPr id="20482" name="文本框 4"/>
          <p:cNvSpPr txBox="1">
            <a:spLocks noChangeArrowheads="1"/>
          </p:cNvSpPr>
          <p:nvPr/>
        </p:nvSpPr>
        <p:spPr bwMode="auto">
          <a:xfrm>
            <a:off x="184591" y="4847876"/>
            <a:ext cx="747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流程：增加</a:t>
            </a:r>
            <a:r>
              <a:rPr lang="en-US" altLang="zh-CN">
                <a:solidFill>
                  <a:srgbClr val="FF0000"/>
                </a:solidFill>
              </a:rPr>
              <a:t>---</a:t>
            </a:r>
            <a:r>
              <a:rPr lang="zh-CN" altLang="en-US">
                <a:solidFill>
                  <a:srgbClr val="FF0000"/>
                </a:solidFill>
              </a:rPr>
              <a:t>输入货品</a:t>
            </a:r>
            <a:r>
              <a:rPr lang="en-US" altLang="zh-CN">
                <a:solidFill>
                  <a:srgbClr val="FF0000"/>
                </a:solidFill>
              </a:rPr>
              <a:t>---</a:t>
            </a:r>
            <a:r>
              <a:rPr lang="zh-CN" altLang="en-US">
                <a:solidFill>
                  <a:srgbClr val="FF0000"/>
                </a:solidFill>
              </a:rPr>
              <a:t>保存</a:t>
            </a:r>
            <a:r>
              <a:rPr lang="en-US" altLang="zh-CN">
                <a:solidFill>
                  <a:srgbClr val="FF0000"/>
                </a:solidFill>
              </a:rPr>
              <a:t>--</a:t>
            </a:r>
            <a:r>
              <a:rPr lang="zh-CN" altLang="en-US">
                <a:solidFill>
                  <a:srgbClr val="FF0000"/>
                </a:solidFill>
              </a:rPr>
              <a:t>审核</a:t>
            </a:r>
          </a:p>
        </p:txBody>
      </p:sp>
      <p:pic>
        <p:nvPicPr>
          <p:cNvPr id="2048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16832"/>
            <a:ext cx="887095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6"/>
          <p:cNvSpPr txBox="1">
            <a:spLocks noChangeArrowheads="1"/>
          </p:cNvSpPr>
          <p:nvPr/>
        </p:nvSpPr>
        <p:spPr bwMode="auto">
          <a:xfrm>
            <a:off x="256028" y="1318864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采购计划单</a:t>
            </a:r>
          </a:p>
        </p:txBody>
      </p:sp>
    </p:spTree>
    <p:extLst>
      <p:ext uri="{BB962C8B-B14F-4D97-AF65-F5344CB8AC3E}">
        <p14:creationId xmlns:p14="http://schemas.microsoft.com/office/powerpoint/2010/main" val="17158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 noChangeArrowheads="1"/>
          </p:cNvSpPr>
          <p:nvPr>
            <p:ph type="title"/>
          </p:nvPr>
        </p:nvSpPr>
        <p:spPr>
          <a:xfrm>
            <a:off x="35496" y="260648"/>
            <a:ext cx="7708900" cy="1028700"/>
          </a:xfrm>
        </p:spPr>
        <p:txBody>
          <a:bodyPr/>
          <a:lstStyle/>
          <a:p>
            <a:pPr algn="l"/>
            <a:r>
              <a:rPr lang="zh-CN" altLang="en-US" dirty="0" smtClean="0">
                <a:sym typeface="Arial" pitchFamily="34" charset="0"/>
              </a:rPr>
              <a:t>入库流程详细说明</a:t>
            </a:r>
            <a:endParaRPr lang="zh-CN" altLang="en-US" dirty="0" smtClean="0"/>
          </a:p>
        </p:txBody>
      </p:sp>
      <p:sp>
        <p:nvSpPr>
          <p:cNvPr id="21506" name="文本框 4"/>
          <p:cNvSpPr txBox="1">
            <a:spLocks noChangeArrowheads="1"/>
          </p:cNvSpPr>
          <p:nvPr/>
        </p:nvSpPr>
        <p:spPr bwMode="auto">
          <a:xfrm>
            <a:off x="395536" y="1412776"/>
            <a:ext cx="8021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采购订单</a:t>
            </a:r>
          </a:p>
          <a:p>
            <a:r>
              <a:rPr lang="zh-CN" altLang="en-US" dirty="0"/>
              <a:t>  采购订单的单可以通过采购计划单复制过来</a:t>
            </a:r>
            <a:endParaRPr lang="en-US" altLang="zh-CN" dirty="0"/>
          </a:p>
        </p:txBody>
      </p:sp>
      <p:pic>
        <p:nvPicPr>
          <p:cNvPr id="21507" name="图片占位符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386877"/>
            <a:ext cx="3408593" cy="2645475"/>
          </a:xfrm>
        </p:spPr>
      </p:pic>
      <p:pic>
        <p:nvPicPr>
          <p:cNvPr id="21508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62" y="2394066"/>
            <a:ext cx="4918107" cy="26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8"/>
          <p:cNvSpPr txBox="1">
            <a:spLocks noChangeArrowheads="1"/>
          </p:cNvSpPr>
          <p:nvPr/>
        </p:nvSpPr>
        <p:spPr bwMode="auto">
          <a:xfrm>
            <a:off x="405998" y="5430856"/>
            <a:ext cx="67452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在采购订单粘贴之后</a:t>
            </a:r>
            <a:r>
              <a:rPr lang="en-US" altLang="zh-CN" dirty="0"/>
              <a:t>,</a:t>
            </a:r>
            <a:r>
              <a:rPr lang="zh-CN" altLang="en-US" dirty="0"/>
              <a:t>然后点保存</a:t>
            </a:r>
            <a:r>
              <a:rPr lang="en-US" altLang="zh-CN" dirty="0"/>
              <a:t>,</a:t>
            </a:r>
            <a:r>
              <a:rPr lang="zh-CN" altLang="en-US" dirty="0"/>
              <a:t>审核就可以</a:t>
            </a:r>
          </a:p>
        </p:txBody>
      </p:sp>
    </p:spTree>
    <p:extLst>
      <p:ext uri="{BB962C8B-B14F-4D97-AF65-F5344CB8AC3E}">
        <p14:creationId xmlns:p14="http://schemas.microsoft.com/office/powerpoint/2010/main" val="36291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 noChangeArrowheads="1"/>
          </p:cNvSpPr>
          <p:nvPr>
            <p:ph type="title"/>
          </p:nvPr>
        </p:nvSpPr>
        <p:spPr>
          <a:xfrm>
            <a:off x="0" y="4002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>
                <a:sym typeface="Arial" pitchFamily="34" charset="0"/>
              </a:rPr>
              <a:t>入库流程详细说明</a:t>
            </a:r>
            <a:endParaRPr lang="zh-CN" altLang="en-US" dirty="0" smtClean="0"/>
          </a:p>
        </p:txBody>
      </p:sp>
      <p:pic>
        <p:nvPicPr>
          <p:cNvPr id="22530" name="图片占位符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88840"/>
            <a:ext cx="8340725" cy="3363912"/>
          </a:xfrm>
        </p:spPr>
      </p:pic>
      <p:sp>
        <p:nvSpPr>
          <p:cNvPr id="22531" name="文本框 2"/>
          <p:cNvSpPr txBox="1">
            <a:spLocks noChangeArrowheads="1"/>
          </p:cNvSpPr>
          <p:nvPr/>
        </p:nvSpPr>
        <p:spPr bwMode="auto">
          <a:xfrm>
            <a:off x="746374" y="1407815"/>
            <a:ext cx="109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收货单</a:t>
            </a:r>
          </a:p>
        </p:txBody>
      </p:sp>
    </p:spTree>
    <p:extLst>
      <p:ext uri="{BB962C8B-B14F-4D97-AF65-F5344CB8AC3E}">
        <p14:creationId xmlns:p14="http://schemas.microsoft.com/office/powerpoint/2010/main" val="32596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>
                <a:sym typeface="Arial" pitchFamily="34" charset="0"/>
              </a:rPr>
              <a:t>入库流程详细说明</a:t>
            </a:r>
            <a:endParaRPr lang="zh-CN" altLang="en-US" dirty="0" smtClean="0"/>
          </a:p>
        </p:txBody>
      </p:sp>
      <p:pic>
        <p:nvPicPr>
          <p:cNvPr id="23554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7" y="2601814"/>
            <a:ext cx="8109067" cy="2483370"/>
          </a:xfrm>
        </p:spPr>
      </p:pic>
      <p:sp>
        <p:nvSpPr>
          <p:cNvPr id="23555" name="文本框 4"/>
          <p:cNvSpPr txBox="1">
            <a:spLocks noChangeArrowheads="1"/>
          </p:cNvSpPr>
          <p:nvPr/>
        </p:nvSpPr>
        <p:spPr bwMode="auto">
          <a:xfrm>
            <a:off x="323528" y="1412776"/>
            <a:ext cx="82724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验收单</a:t>
            </a:r>
          </a:p>
          <a:p>
            <a:r>
              <a:rPr lang="zh-CN" altLang="en-US" dirty="0"/>
              <a:t>  验收单的内容 是从收货单直接带过来的</a:t>
            </a:r>
            <a:r>
              <a:rPr lang="en-US" altLang="zh-CN" dirty="0"/>
              <a:t>,</a:t>
            </a:r>
            <a:r>
              <a:rPr lang="zh-CN" altLang="en-US" dirty="0"/>
              <a:t>自己只要核对信息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然后点保存，确认验收即可</a:t>
            </a:r>
          </a:p>
        </p:txBody>
      </p:sp>
    </p:spTree>
    <p:extLst>
      <p:ext uri="{BB962C8B-B14F-4D97-AF65-F5344CB8AC3E}">
        <p14:creationId xmlns:p14="http://schemas.microsoft.com/office/powerpoint/2010/main" val="748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 noChangeArrowheads="1"/>
          </p:cNvSpPr>
          <p:nvPr>
            <p:ph type="title"/>
          </p:nvPr>
        </p:nvSpPr>
        <p:spPr>
          <a:xfrm>
            <a:off x="0" y="1279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>
                <a:sym typeface="Arial" pitchFamily="34" charset="0"/>
              </a:rPr>
              <a:t>入库流程详细说明</a:t>
            </a:r>
            <a:endParaRPr lang="zh-CN" altLang="en-US" dirty="0" smtClean="0"/>
          </a:p>
        </p:txBody>
      </p:sp>
      <p:pic>
        <p:nvPicPr>
          <p:cNvPr id="24578" name="图片占位符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854" y="2582069"/>
            <a:ext cx="8531681" cy="2808312"/>
          </a:xfrm>
        </p:spPr>
      </p:pic>
      <p:sp>
        <p:nvSpPr>
          <p:cNvPr id="24579" name="文本框 2"/>
          <p:cNvSpPr txBox="1">
            <a:spLocks noChangeArrowheads="1"/>
          </p:cNvSpPr>
          <p:nvPr/>
        </p:nvSpPr>
        <p:spPr bwMode="auto">
          <a:xfrm>
            <a:off x="467544" y="1393031"/>
            <a:ext cx="84867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入库单</a:t>
            </a:r>
          </a:p>
          <a:p>
            <a:r>
              <a:rPr lang="zh-CN" altLang="en-US" dirty="0">
                <a:sym typeface="Arial" pitchFamily="34" charset="0"/>
              </a:rPr>
              <a:t>  入库单的内容 是从验收单直接带过来的</a:t>
            </a:r>
            <a:r>
              <a:rPr lang="en-US" altLang="zh-CN" dirty="0">
                <a:sym typeface="Arial" pitchFamily="34" charset="0"/>
              </a:rPr>
              <a:t>,</a:t>
            </a:r>
            <a:r>
              <a:rPr lang="zh-CN" altLang="en-US" dirty="0">
                <a:sym typeface="Arial" pitchFamily="34" charset="0"/>
              </a:rPr>
              <a:t>自己只要核对信息</a:t>
            </a:r>
            <a:r>
              <a:rPr lang="en-US" altLang="zh-CN" dirty="0">
                <a:sym typeface="Arial" pitchFamily="34" charset="0"/>
              </a:rPr>
              <a:t>,</a:t>
            </a:r>
            <a:endParaRPr lang="en-US" altLang="zh-CN" dirty="0"/>
          </a:p>
          <a:p>
            <a:r>
              <a:rPr lang="zh-CN" altLang="en-US" dirty="0">
                <a:sym typeface="Arial" pitchFamily="34" charset="0"/>
              </a:rPr>
              <a:t>然后点保存，确认入库即可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 noChangeArrowheads="1"/>
          </p:cNvSpPr>
          <p:nvPr>
            <p:ph type="title"/>
          </p:nvPr>
        </p:nvSpPr>
        <p:spPr>
          <a:xfrm>
            <a:off x="9790" y="0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库存查询</a:t>
            </a:r>
          </a:p>
        </p:txBody>
      </p:sp>
      <p:pic>
        <p:nvPicPr>
          <p:cNvPr id="25602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060848"/>
            <a:ext cx="8480425" cy="3594100"/>
          </a:xfrm>
        </p:spPr>
      </p:pic>
      <p:sp>
        <p:nvSpPr>
          <p:cNvPr id="25603" name="文本框 1"/>
          <p:cNvSpPr txBox="1">
            <a:spLocks noChangeArrowheads="1"/>
          </p:cNvSpPr>
          <p:nvPr/>
        </p:nvSpPr>
        <p:spPr bwMode="auto">
          <a:xfrm>
            <a:off x="467544" y="1484784"/>
            <a:ext cx="351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查询总部的库存</a:t>
            </a:r>
          </a:p>
        </p:txBody>
      </p:sp>
    </p:spTree>
    <p:extLst>
      <p:ext uri="{BB962C8B-B14F-4D97-AF65-F5344CB8AC3E}">
        <p14:creationId xmlns:p14="http://schemas.microsoft.com/office/powerpoint/2010/main" val="11799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000" dirty="0" smtClean="0"/>
              <a:t>软件功能布局与业务流程</a:t>
            </a:r>
          </a:p>
        </p:txBody>
      </p:sp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900113" y="5445125"/>
            <a:ext cx="6716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Arial" pitchFamily="34" charset="0"/>
              </a:rPr>
              <a:t>从功能界面上，可以直观地反映出商品进销存流向，一目了然。在简洁的界面下蕴涵实用与便捷。</a:t>
            </a:r>
          </a:p>
        </p:txBody>
      </p:sp>
      <p:pic>
        <p:nvPicPr>
          <p:cNvPr id="819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774825"/>
            <a:ext cx="527367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10"/>
          <p:cNvSpPr>
            <a:spLocks noChangeArrowheads="1"/>
          </p:cNvSpPr>
          <p:nvPr/>
        </p:nvSpPr>
        <p:spPr bwMode="auto">
          <a:xfrm>
            <a:off x="322263" y="2492375"/>
            <a:ext cx="792162" cy="1441450"/>
          </a:xfrm>
          <a:prstGeom prst="wedgeRectCallout">
            <a:avLst>
              <a:gd name="adj1" fmla="val 130162"/>
              <a:gd name="adj2" fmla="val 392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1800">
                <a:latin typeface="Arial" pitchFamily="34" charset="0"/>
              </a:rPr>
              <a:t>独立的</a:t>
            </a:r>
            <a:r>
              <a:rPr lang="en-US" altLang="zh-CN" sz="1800">
                <a:latin typeface="Arial" pitchFamily="34" charset="0"/>
              </a:rPr>
              <a:t>GSP</a:t>
            </a:r>
            <a:r>
              <a:rPr lang="zh-CN" altLang="en-US" sz="1800">
                <a:latin typeface="Arial" pitchFamily="34" charset="0"/>
              </a:rPr>
              <a:t>管理</a:t>
            </a:r>
          </a:p>
          <a:p>
            <a:pPr algn="ctr"/>
            <a:r>
              <a:rPr lang="zh-CN" altLang="en-US" sz="1800">
                <a:latin typeface="Arial" pitchFamily="34" charset="0"/>
              </a:rPr>
              <a:t>模块</a:t>
            </a:r>
          </a:p>
        </p:txBody>
      </p:sp>
    </p:spTree>
    <p:extLst>
      <p:ext uri="{BB962C8B-B14F-4D97-AF65-F5344CB8AC3E}">
        <p14:creationId xmlns:p14="http://schemas.microsoft.com/office/powerpoint/2010/main" val="16244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库存查询</a:t>
            </a:r>
          </a:p>
        </p:txBody>
      </p: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467544" y="1484784"/>
            <a:ext cx="351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查询门店的库存</a:t>
            </a:r>
          </a:p>
        </p:txBody>
      </p:sp>
      <p:pic>
        <p:nvPicPr>
          <p:cNvPr id="26627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941984"/>
            <a:ext cx="7944440" cy="4367336"/>
          </a:xfrm>
        </p:spPr>
      </p:pic>
    </p:spTree>
    <p:extLst>
      <p:ext uri="{BB962C8B-B14F-4D97-AF65-F5344CB8AC3E}">
        <p14:creationId xmlns:p14="http://schemas.microsoft.com/office/powerpoint/2010/main" val="36655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 noChangeArrowheads="1"/>
          </p:cNvSpPr>
          <p:nvPr>
            <p:ph type="title"/>
          </p:nvPr>
        </p:nvSpPr>
        <p:spPr>
          <a:xfrm>
            <a:off x="35496" y="1279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总部发货给门店</a:t>
            </a:r>
            <a:endParaRPr lang="en-US" altLang="zh-CN" dirty="0" smtClean="0"/>
          </a:p>
        </p:txBody>
      </p:sp>
      <p:pic>
        <p:nvPicPr>
          <p:cNvPr id="27650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80" y="2060848"/>
            <a:ext cx="7772400" cy="4170362"/>
          </a:xfrm>
        </p:spPr>
      </p:pic>
      <p:sp>
        <p:nvSpPr>
          <p:cNvPr id="27651" name="文本框 4"/>
          <p:cNvSpPr txBox="1">
            <a:spLocks noChangeArrowheads="1"/>
          </p:cNvSpPr>
          <p:nvPr/>
        </p:nvSpPr>
        <p:spPr bwMode="auto">
          <a:xfrm>
            <a:off x="179512" y="1484784"/>
            <a:ext cx="84249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/>
              <a:t>点击增加，进行收货部门</a:t>
            </a:r>
            <a:r>
              <a:rPr lang="en-US" altLang="zh-CN" dirty="0"/>
              <a:t>(</a:t>
            </a:r>
            <a:r>
              <a:rPr lang="zh-CN" altLang="en-US" dirty="0"/>
              <a:t>分店</a:t>
            </a:r>
            <a:r>
              <a:rPr lang="en-US" altLang="zh-CN" dirty="0"/>
              <a:t>)</a:t>
            </a:r>
            <a:r>
              <a:rPr lang="zh-CN" altLang="en-US" dirty="0"/>
              <a:t>的选择</a:t>
            </a:r>
            <a:r>
              <a:rPr lang="en-US" altLang="zh-CN" dirty="0"/>
              <a:t>,</a:t>
            </a:r>
            <a:r>
              <a:rPr lang="zh-CN" altLang="en-US" dirty="0"/>
              <a:t>货品的输入</a:t>
            </a:r>
            <a:r>
              <a:rPr lang="en-US" altLang="zh-CN" dirty="0"/>
              <a:t>,</a:t>
            </a:r>
            <a:r>
              <a:rPr lang="zh-CN" altLang="en-US" dirty="0"/>
              <a:t>数量</a:t>
            </a:r>
            <a:r>
              <a:rPr lang="en-US" altLang="zh-CN" dirty="0"/>
              <a:t>,</a:t>
            </a:r>
            <a:r>
              <a:rPr lang="zh-CN" altLang="en-US" dirty="0"/>
              <a:t>价格的填写</a:t>
            </a:r>
            <a:r>
              <a:rPr lang="en-US" altLang="zh-CN" dirty="0"/>
              <a:t>,</a:t>
            </a:r>
            <a:r>
              <a:rPr lang="zh-CN" altLang="en-US" dirty="0"/>
              <a:t>然后点击保存</a:t>
            </a:r>
            <a:r>
              <a:rPr lang="en-US" altLang="zh-CN" dirty="0"/>
              <a:t>,</a:t>
            </a:r>
            <a:r>
              <a:rPr lang="zh-CN" altLang="en-US" dirty="0"/>
              <a:t>审核</a:t>
            </a:r>
          </a:p>
        </p:txBody>
      </p:sp>
    </p:spTree>
    <p:extLst>
      <p:ext uri="{BB962C8B-B14F-4D97-AF65-F5344CB8AC3E}">
        <p14:creationId xmlns:p14="http://schemas.microsoft.com/office/powerpoint/2010/main" val="5993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>
                <a:sym typeface="Arial" pitchFamily="34" charset="0"/>
              </a:rPr>
              <a:t>总部发货给门店</a:t>
            </a:r>
            <a:r>
              <a:rPr lang="en-US" altLang="zh-CN" dirty="0" smtClean="0">
                <a:sym typeface="Arial" pitchFamily="34" charset="0"/>
              </a:rPr>
              <a:t>,</a:t>
            </a:r>
            <a:r>
              <a:rPr lang="zh-CN" altLang="zh-CN" dirty="0" smtClean="0">
                <a:sym typeface="Arial" pitchFamily="34" charset="0"/>
              </a:rPr>
              <a:t>门店收货</a:t>
            </a:r>
          </a:p>
        </p:txBody>
      </p:sp>
      <p:pic>
        <p:nvPicPr>
          <p:cNvPr id="28674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88840"/>
            <a:ext cx="8516938" cy="4321175"/>
          </a:xfrm>
        </p:spPr>
      </p:pic>
      <p:sp>
        <p:nvSpPr>
          <p:cNvPr id="28675" name="文本框 4"/>
          <p:cNvSpPr txBox="1">
            <a:spLocks noChangeArrowheads="1"/>
          </p:cNvSpPr>
          <p:nvPr/>
        </p:nvSpPr>
        <p:spPr bwMode="auto">
          <a:xfrm>
            <a:off x="323528" y="1412776"/>
            <a:ext cx="759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进入门店系统</a:t>
            </a:r>
            <a:r>
              <a:rPr lang="en-US" altLang="zh-CN" dirty="0"/>
              <a:t>,</a:t>
            </a:r>
            <a:r>
              <a:rPr lang="zh-CN" altLang="en-US" dirty="0"/>
              <a:t>业务管理</a:t>
            </a:r>
            <a:r>
              <a:rPr lang="en-US" altLang="zh-CN" dirty="0"/>
              <a:t>---</a:t>
            </a:r>
            <a:r>
              <a:rPr lang="zh-CN" altLang="en-US" dirty="0"/>
              <a:t>配送收货但进行收货</a:t>
            </a:r>
            <a:r>
              <a:rPr lang="en-US" altLang="zh-CN" dirty="0"/>
              <a:t>,</a:t>
            </a:r>
            <a:r>
              <a:rPr lang="zh-CN" altLang="en-US" dirty="0"/>
              <a:t>下图</a:t>
            </a:r>
            <a:r>
              <a:rPr lang="en-US" altLang="zh-CN" dirty="0"/>
              <a:t>,</a:t>
            </a:r>
            <a:r>
              <a:rPr lang="zh-CN" altLang="en-US" dirty="0"/>
              <a:t>确认信息无误</a:t>
            </a:r>
            <a:r>
              <a:rPr lang="en-US" altLang="zh-CN" dirty="0"/>
              <a:t>,</a:t>
            </a:r>
            <a:r>
              <a:rPr lang="zh-CN" altLang="en-US" dirty="0"/>
              <a:t>然后收货确认</a:t>
            </a:r>
          </a:p>
        </p:txBody>
      </p:sp>
    </p:spTree>
    <p:extLst>
      <p:ext uri="{BB962C8B-B14F-4D97-AF65-F5344CB8AC3E}">
        <p14:creationId xmlns:p14="http://schemas.microsoft.com/office/powerpoint/2010/main" val="20833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 noChangeArrowheads="1"/>
          </p:cNvSpPr>
          <p:nvPr>
            <p:ph type="title"/>
          </p:nvPr>
        </p:nvSpPr>
        <p:spPr>
          <a:xfrm>
            <a:off x="20697" y="0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>
                <a:sym typeface="宋体" pitchFamily="2" charset="-122"/>
              </a:rPr>
              <a:t>总部发货给门店</a:t>
            </a:r>
            <a:r>
              <a:rPr lang="en-US" altLang="zh-CN" dirty="0" smtClean="0">
                <a:sym typeface="宋体" pitchFamily="2" charset="-122"/>
              </a:rPr>
              <a:t>,</a:t>
            </a:r>
            <a:r>
              <a:rPr lang="zh-CN" altLang="zh-CN" dirty="0" smtClean="0">
                <a:sym typeface="宋体" pitchFamily="2" charset="-122"/>
              </a:rPr>
              <a:t>门店验收</a:t>
            </a:r>
            <a:endParaRPr lang="zh-CN" altLang="en-US" dirty="0" smtClean="0"/>
          </a:p>
        </p:txBody>
      </p:sp>
      <p:pic>
        <p:nvPicPr>
          <p:cNvPr id="29698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186" y="2060848"/>
            <a:ext cx="7772400" cy="4191000"/>
          </a:xfrm>
        </p:spPr>
      </p:pic>
      <p:sp>
        <p:nvSpPr>
          <p:cNvPr id="29699" name="文本框 4"/>
          <p:cNvSpPr txBox="1">
            <a:spLocks noChangeArrowheads="1"/>
          </p:cNvSpPr>
          <p:nvPr/>
        </p:nvSpPr>
        <p:spPr bwMode="auto">
          <a:xfrm>
            <a:off x="611560" y="1463676"/>
            <a:ext cx="3851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配送验收单</a:t>
            </a:r>
            <a:r>
              <a:rPr lang="en-US" altLang="zh-CN" dirty="0"/>
              <a:t>,</a:t>
            </a:r>
            <a:r>
              <a:rPr lang="zh-CN" altLang="en-US" dirty="0"/>
              <a:t>点验收确认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67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 noChangeArrowheads="1"/>
          </p:cNvSpPr>
          <p:nvPr>
            <p:ph type="title"/>
          </p:nvPr>
        </p:nvSpPr>
        <p:spPr>
          <a:xfrm>
            <a:off x="-11133" y="0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>
                <a:sym typeface="宋体" pitchFamily="2" charset="-122"/>
              </a:rPr>
              <a:t>总部发货给门店</a:t>
            </a:r>
            <a:r>
              <a:rPr lang="en-US" altLang="zh-CN" dirty="0" smtClean="0">
                <a:sym typeface="宋体" pitchFamily="2" charset="-122"/>
              </a:rPr>
              <a:t>,</a:t>
            </a:r>
            <a:r>
              <a:rPr lang="zh-CN" altLang="zh-CN" dirty="0" smtClean="0">
                <a:sym typeface="宋体" pitchFamily="2" charset="-122"/>
              </a:rPr>
              <a:t>门店入库</a:t>
            </a:r>
            <a:endParaRPr lang="zh-CN" altLang="en-US" dirty="0" smtClean="0"/>
          </a:p>
        </p:txBody>
      </p:sp>
      <p:sp>
        <p:nvSpPr>
          <p:cNvPr id="30722" name="文本框 4"/>
          <p:cNvSpPr txBox="1">
            <a:spLocks noChangeArrowheads="1"/>
          </p:cNvSpPr>
          <p:nvPr/>
        </p:nvSpPr>
        <p:spPr bwMode="auto">
          <a:xfrm>
            <a:off x="1152525" y="1922463"/>
            <a:ext cx="3851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配送入库单</a:t>
            </a:r>
            <a:r>
              <a:rPr lang="en-US" altLang="zh-CN"/>
              <a:t>,</a:t>
            </a:r>
            <a:r>
              <a:rPr lang="zh-CN" altLang="en-US"/>
              <a:t>点入库确认</a:t>
            </a:r>
            <a:endParaRPr lang="en-US" altLang="zh-CN"/>
          </a:p>
        </p:txBody>
      </p:sp>
      <p:pic>
        <p:nvPicPr>
          <p:cNvPr id="30723" name="图片占位符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2339975"/>
            <a:ext cx="7772400" cy="3541713"/>
          </a:xfrm>
        </p:spPr>
      </p:pic>
    </p:spTree>
    <p:extLst>
      <p:ext uri="{BB962C8B-B14F-4D97-AF65-F5344CB8AC3E}">
        <p14:creationId xmlns:p14="http://schemas.microsoft.com/office/powerpoint/2010/main" val="15857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 noChangeArrowheads="1"/>
          </p:cNvSpPr>
          <p:nvPr>
            <p:ph type="title"/>
          </p:nvPr>
        </p:nvSpPr>
        <p:spPr>
          <a:xfrm>
            <a:off x="0" y="4002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门店在总部要货</a:t>
            </a:r>
          </a:p>
        </p:txBody>
      </p:sp>
      <p:pic>
        <p:nvPicPr>
          <p:cNvPr id="31746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060848"/>
            <a:ext cx="8624888" cy="4152900"/>
          </a:xfrm>
        </p:spPr>
      </p:pic>
      <p:sp>
        <p:nvSpPr>
          <p:cNvPr id="31747" name="文本框 4"/>
          <p:cNvSpPr txBox="1">
            <a:spLocks noChangeArrowheads="1"/>
          </p:cNvSpPr>
          <p:nvPr/>
        </p:nvSpPr>
        <p:spPr bwMode="auto">
          <a:xfrm>
            <a:off x="251520" y="1230862"/>
            <a:ext cx="80914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门店报货单</a:t>
            </a:r>
          </a:p>
          <a:p>
            <a:r>
              <a:rPr lang="zh-CN" altLang="en-US" dirty="0"/>
              <a:t> 进入门店系统</a:t>
            </a:r>
            <a:r>
              <a:rPr lang="en-US" altLang="zh-CN" dirty="0"/>
              <a:t>,</a:t>
            </a:r>
            <a:r>
              <a:rPr lang="zh-CN" altLang="en-US" dirty="0"/>
              <a:t>点击增加</a:t>
            </a:r>
            <a:r>
              <a:rPr lang="en-US" altLang="zh-CN" dirty="0"/>
              <a:t>,</a:t>
            </a:r>
            <a:r>
              <a:rPr lang="zh-CN" altLang="en-US" dirty="0"/>
              <a:t>输入货品</a:t>
            </a:r>
            <a:r>
              <a:rPr lang="en-US" altLang="zh-CN" dirty="0"/>
              <a:t>,</a:t>
            </a:r>
            <a:r>
              <a:rPr lang="zh-CN" altLang="en-US" dirty="0"/>
              <a:t>然后点击保存</a:t>
            </a:r>
            <a:r>
              <a:rPr lang="en-US" altLang="zh-CN" dirty="0"/>
              <a:t>,</a:t>
            </a:r>
            <a:r>
              <a:rPr lang="zh-CN" altLang="en-US" dirty="0"/>
              <a:t>审核即可</a:t>
            </a:r>
          </a:p>
          <a:p>
            <a:r>
              <a:rPr lang="zh-CN" altLang="en-US" dirty="0"/>
              <a:t>注意：商品要有零售价</a:t>
            </a:r>
          </a:p>
        </p:txBody>
      </p:sp>
    </p:spTree>
    <p:extLst>
      <p:ext uri="{BB962C8B-B14F-4D97-AF65-F5344CB8AC3E}">
        <p14:creationId xmlns:p14="http://schemas.microsoft.com/office/powerpoint/2010/main" val="10893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7421563" cy="769938"/>
          </a:xfrm>
        </p:spPr>
        <p:txBody>
          <a:bodyPr/>
          <a:lstStyle/>
          <a:p>
            <a:pPr algn="l"/>
            <a:r>
              <a:rPr lang="zh-CN" altLang="en-US" dirty="0" smtClean="0">
                <a:sym typeface="宋体" pitchFamily="2" charset="-122"/>
              </a:rPr>
              <a:t>门店在总部要货</a:t>
            </a:r>
            <a:endParaRPr lang="zh-CN" altLang="en-US" dirty="0" smtClean="0"/>
          </a:p>
        </p:txBody>
      </p:sp>
      <p:pic>
        <p:nvPicPr>
          <p:cNvPr id="32770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988" y="2708200"/>
            <a:ext cx="4332288" cy="1116012"/>
          </a:xfrm>
        </p:spPr>
      </p:pic>
      <p:pic>
        <p:nvPicPr>
          <p:cNvPr id="32771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93" y="2200076"/>
            <a:ext cx="38274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6" y="4005064"/>
            <a:ext cx="789463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文本框 9"/>
          <p:cNvSpPr txBox="1">
            <a:spLocks noChangeArrowheads="1"/>
          </p:cNvSpPr>
          <p:nvPr/>
        </p:nvSpPr>
        <p:spPr bwMode="auto">
          <a:xfrm>
            <a:off x="179512" y="1340768"/>
            <a:ext cx="88534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分店要货单</a:t>
            </a:r>
          </a:p>
          <a:p>
            <a:r>
              <a:rPr lang="zh-CN" altLang="en-US"/>
              <a:t>进入总部系统</a:t>
            </a:r>
            <a:r>
              <a:rPr lang="en-US" altLang="zh-CN"/>
              <a:t>,</a:t>
            </a:r>
            <a:r>
              <a:rPr lang="zh-CN" altLang="en-US"/>
              <a:t>点击分店要货单</a:t>
            </a:r>
            <a:r>
              <a:rPr lang="en-US" altLang="zh-CN"/>
              <a:t>,</a:t>
            </a:r>
            <a:r>
              <a:rPr lang="zh-CN" altLang="en-US"/>
              <a:t>核对信息</a:t>
            </a:r>
            <a:r>
              <a:rPr lang="en-US" altLang="zh-CN"/>
              <a:t>,</a:t>
            </a:r>
            <a:r>
              <a:rPr lang="zh-CN" altLang="en-US"/>
              <a:t>然后进行单据保存</a:t>
            </a:r>
            <a:r>
              <a:rPr lang="en-US" altLang="zh-CN"/>
              <a:t>,</a:t>
            </a:r>
            <a:r>
              <a:rPr lang="zh-CN" altLang="en-US"/>
              <a:t>审核</a:t>
            </a:r>
            <a:r>
              <a:rPr lang="en-US" altLang="zh-CN"/>
              <a:t>,</a:t>
            </a:r>
          </a:p>
          <a:p>
            <a:r>
              <a:rPr lang="zh-CN" altLang="en-US"/>
              <a:t>然后点击左下角的</a:t>
            </a:r>
            <a:r>
              <a:rPr lang="en-US" altLang="zh-CN"/>
              <a:t>'</a:t>
            </a:r>
            <a:r>
              <a:rPr lang="zh-CN" altLang="en-US"/>
              <a:t>此单可转入配送单</a:t>
            </a:r>
            <a:r>
              <a:rPr lang="en-US" altLang="zh-CN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5930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626350" cy="833437"/>
          </a:xfrm>
        </p:spPr>
        <p:txBody>
          <a:bodyPr/>
          <a:lstStyle/>
          <a:p>
            <a:pPr algn="l"/>
            <a:r>
              <a:rPr lang="zh-CN" altLang="en-US" dirty="0" smtClean="0">
                <a:sym typeface="宋体" pitchFamily="2" charset="-122"/>
              </a:rPr>
              <a:t/>
            </a:r>
            <a:br>
              <a:rPr lang="zh-CN" altLang="en-US" dirty="0" smtClean="0">
                <a:sym typeface="宋体" pitchFamily="2" charset="-122"/>
              </a:rPr>
            </a:br>
            <a:r>
              <a:rPr lang="zh-CN" altLang="en-US" dirty="0" smtClean="0">
                <a:sym typeface="宋体" pitchFamily="2" charset="-122"/>
              </a:rPr>
              <a:t>门</a:t>
            </a:r>
            <a:r>
              <a:rPr lang="zh-CN" altLang="en-US" dirty="0" smtClean="0">
                <a:sym typeface="宋体" pitchFamily="2" charset="-122"/>
              </a:rPr>
              <a:t>店在总部要货</a:t>
            </a:r>
            <a:endParaRPr lang="zh-CN" altLang="en-US" dirty="0" smtClean="0"/>
          </a:p>
        </p:txBody>
      </p:sp>
      <p:pic>
        <p:nvPicPr>
          <p:cNvPr id="33794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354705"/>
            <a:ext cx="7772400" cy="3033712"/>
          </a:xfrm>
        </p:spPr>
      </p:pic>
      <p:sp>
        <p:nvSpPr>
          <p:cNvPr id="33795" name="文本框 4"/>
          <p:cNvSpPr txBox="1">
            <a:spLocks noChangeArrowheads="1"/>
          </p:cNvSpPr>
          <p:nvPr/>
        </p:nvSpPr>
        <p:spPr bwMode="auto">
          <a:xfrm>
            <a:off x="539552" y="1501775"/>
            <a:ext cx="7219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配送单</a:t>
            </a:r>
          </a:p>
          <a:p>
            <a:r>
              <a:rPr lang="zh-CN" altLang="en-US"/>
              <a:t>配送单进行审核即可</a:t>
            </a:r>
          </a:p>
        </p:txBody>
      </p:sp>
    </p:spTree>
    <p:extLst>
      <p:ext uri="{BB962C8B-B14F-4D97-AF65-F5344CB8AC3E}">
        <p14:creationId xmlns:p14="http://schemas.microsoft.com/office/powerpoint/2010/main" val="26524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626350" cy="833437"/>
          </a:xfrm>
        </p:spPr>
        <p:txBody>
          <a:bodyPr/>
          <a:lstStyle/>
          <a:p>
            <a:pPr algn="l"/>
            <a:r>
              <a:rPr lang="zh-CN" altLang="en-US" dirty="0" smtClean="0">
                <a:sym typeface="宋体" pitchFamily="2" charset="-122"/>
              </a:rPr>
              <a:t>门店在总部要货</a:t>
            </a:r>
            <a:endParaRPr lang="zh-CN" altLang="en-US" dirty="0" smtClean="0"/>
          </a:p>
        </p:txBody>
      </p:sp>
      <p:sp>
        <p:nvSpPr>
          <p:cNvPr id="34818" name="文本框 4"/>
          <p:cNvSpPr txBox="1">
            <a:spLocks noChangeArrowheads="1"/>
          </p:cNvSpPr>
          <p:nvPr/>
        </p:nvSpPr>
        <p:spPr bwMode="auto">
          <a:xfrm>
            <a:off x="611560" y="1340768"/>
            <a:ext cx="7219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配送单复核</a:t>
            </a:r>
          </a:p>
          <a:p>
            <a:r>
              <a:rPr lang="zh-CN" altLang="en-US" dirty="0"/>
              <a:t>配送复核进行复核确认即可</a:t>
            </a:r>
          </a:p>
        </p:txBody>
      </p:sp>
      <p:pic>
        <p:nvPicPr>
          <p:cNvPr id="34819" name="图片占位符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163093"/>
            <a:ext cx="7772400" cy="2941637"/>
          </a:xfrm>
        </p:spPr>
      </p:pic>
    </p:spTree>
    <p:extLst>
      <p:ext uri="{BB962C8B-B14F-4D97-AF65-F5344CB8AC3E}">
        <p14:creationId xmlns:p14="http://schemas.microsoft.com/office/powerpoint/2010/main" val="36638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 noChangeArrowheads="1"/>
          </p:cNvSpPr>
          <p:nvPr>
            <p:ph type="title"/>
          </p:nvPr>
        </p:nvSpPr>
        <p:spPr>
          <a:xfrm>
            <a:off x="0" y="1279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 总部退库</a:t>
            </a:r>
          </a:p>
        </p:txBody>
      </p:sp>
      <p:pic>
        <p:nvPicPr>
          <p:cNvPr id="35842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132856"/>
            <a:ext cx="7772400" cy="3398838"/>
          </a:xfrm>
        </p:spPr>
      </p:pic>
      <p:sp>
        <p:nvSpPr>
          <p:cNvPr id="35843" name="文本框 4"/>
          <p:cNvSpPr txBox="1">
            <a:spLocks noChangeArrowheads="1"/>
          </p:cNvSpPr>
          <p:nvPr/>
        </p:nvSpPr>
        <p:spPr bwMode="auto">
          <a:xfrm>
            <a:off x="395536" y="1484784"/>
            <a:ext cx="67008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总部退货</a:t>
            </a:r>
            <a:r>
              <a:rPr lang="en-US" altLang="zh-CN" dirty="0"/>
              <a:t>,</a:t>
            </a:r>
            <a:r>
              <a:rPr lang="zh-CN" altLang="en-US" dirty="0"/>
              <a:t>就是下图箭头所示</a:t>
            </a:r>
            <a:r>
              <a:rPr lang="en-US" altLang="zh-CN" dirty="0"/>
              <a:t>,</a:t>
            </a:r>
            <a:r>
              <a:rPr lang="zh-CN" altLang="en-US" dirty="0"/>
              <a:t>进行收货</a:t>
            </a:r>
            <a:r>
              <a:rPr lang="en-US" altLang="zh-CN" dirty="0"/>
              <a:t>,</a:t>
            </a:r>
            <a:r>
              <a:rPr lang="zh-CN" altLang="en-US" dirty="0"/>
              <a:t>验收</a:t>
            </a:r>
            <a:r>
              <a:rPr lang="en-US" altLang="zh-CN" dirty="0"/>
              <a:t>,</a:t>
            </a:r>
            <a:r>
              <a:rPr lang="zh-CN" altLang="en-US" dirty="0"/>
              <a:t>入库</a:t>
            </a:r>
          </a:p>
        </p:txBody>
      </p:sp>
    </p:spTree>
    <p:extLst>
      <p:ext uri="{BB962C8B-B14F-4D97-AF65-F5344CB8AC3E}">
        <p14:creationId xmlns:p14="http://schemas.microsoft.com/office/powerpoint/2010/main" val="32182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451" y="116632"/>
            <a:ext cx="7793037" cy="1462087"/>
          </a:xfrm>
        </p:spPr>
        <p:txBody>
          <a:bodyPr/>
          <a:lstStyle/>
          <a:p>
            <a:pPr algn="l"/>
            <a:r>
              <a:rPr lang="zh-CN" altLang="en-US" sz="4000" dirty="0" smtClean="0"/>
              <a:t>系统基本功能架构</a:t>
            </a:r>
          </a:p>
        </p:txBody>
      </p:sp>
      <p:grpSp>
        <p:nvGrpSpPr>
          <p:cNvPr id="9218" name="Organization Chart 17"/>
          <p:cNvGrpSpPr>
            <a:grpSpLocks/>
          </p:cNvGrpSpPr>
          <p:nvPr/>
        </p:nvGrpSpPr>
        <p:grpSpPr bwMode="auto">
          <a:xfrm>
            <a:off x="395288" y="1916113"/>
            <a:ext cx="8208962" cy="4214812"/>
            <a:chOff x="249" y="1207"/>
            <a:chExt cx="5171" cy="2655"/>
          </a:xfrm>
        </p:grpSpPr>
        <p:sp>
          <p:nvSpPr>
            <p:cNvPr id="921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49" y="1207"/>
              <a:ext cx="5171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20" name="_s1028"/>
            <p:cNvSpPr>
              <a:spLocks noChangeArrowheads="1"/>
            </p:cNvSpPr>
            <p:nvPr/>
          </p:nvSpPr>
          <p:spPr bwMode="auto">
            <a:xfrm>
              <a:off x="2013" y="1207"/>
              <a:ext cx="1479" cy="3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500"/>
                <a:t>君信连锁分销管理系统</a:t>
              </a:r>
            </a:p>
          </p:txBody>
        </p:sp>
        <p:sp>
          <p:nvSpPr>
            <p:cNvPr id="9221" name="_s1034"/>
            <p:cNvSpPr>
              <a:spLocks noChangeArrowheads="1"/>
            </p:cNvSpPr>
            <p:nvPr/>
          </p:nvSpPr>
          <p:spPr bwMode="auto">
            <a:xfrm>
              <a:off x="4266" y="1959"/>
              <a:ext cx="880" cy="4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400"/>
                <a:t>系统工具与维护</a:t>
              </a:r>
            </a:p>
          </p:txBody>
        </p:sp>
        <p:sp>
          <p:nvSpPr>
            <p:cNvPr id="9222" name="_s1032"/>
            <p:cNvSpPr>
              <a:spLocks noChangeArrowheads="1"/>
            </p:cNvSpPr>
            <p:nvPr/>
          </p:nvSpPr>
          <p:spPr bwMode="auto">
            <a:xfrm>
              <a:off x="251" y="1959"/>
              <a:ext cx="926" cy="4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400"/>
                <a:t>基础资料管理</a:t>
              </a:r>
            </a:p>
          </p:txBody>
        </p:sp>
        <p:sp>
          <p:nvSpPr>
            <p:cNvPr id="9223" name="_s1032"/>
            <p:cNvSpPr>
              <a:spLocks noChangeArrowheads="1"/>
            </p:cNvSpPr>
            <p:nvPr/>
          </p:nvSpPr>
          <p:spPr bwMode="auto">
            <a:xfrm>
              <a:off x="1271" y="1959"/>
              <a:ext cx="922" cy="4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400"/>
                <a:t>进销存管理</a:t>
              </a:r>
            </a:p>
          </p:txBody>
        </p:sp>
        <p:sp>
          <p:nvSpPr>
            <p:cNvPr id="9224" name="_s1032"/>
            <p:cNvSpPr>
              <a:spLocks noChangeArrowheads="1"/>
            </p:cNvSpPr>
            <p:nvPr/>
          </p:nvSpPr>
          <p:spPr bwMode="auto">
            <a:xfrm>
              <a:off x="2235" y="1959"/>
              <a:ext cx="923" cy="4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zh-CN" sz="1400"/>
                <a:t>GSP</a:t>
              </a:r>
              <a:r>
                <a:rPr lang="zh-CN" altLang="en-US" sz="1400"/>
                <a:t>管理</a:t>
              </a:r>
            </a:p>
          </p:txBody>
        </p:sp>
        <p:sp>
          <p:nvSpPr>
            <p:cNvPr id="9225" name="_s1032"/>
            <p:cNvSpPr>
              <a:spLocks noChangeArrowheads="1"/>
            </p:cNvSpPr>
            <p:nvPr/>
          </p:nvSpPr>
          <p:spPr bwMode="auto">
            <a:xfrm>
              <a:off x="3200" y="1959"/>
              <a:ext cx="928" cy="4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400"/>
                <a:t>财务管理</a:t>
              </a:r>
            </a:p>
          </p:txBody>
        </p:sp>
        <p:sp>
          <p:nvSpPr>
            <p:cNvPr id="9226" name="Line 36"/>
            <p:cNvSpPr>
              <a:spLocks noChangeShapeType="1"/>
            </p:cNvSpPr>
            <p:nvPr/>
          </p:nvSpPr>
          <p:spPr bwMode="auto">
            <a:xfrm>
              <a:off x="4785" y="1752"/>
              <a:ext cx="1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27" name="Line 30"/>
            <p:cNvSpPr>
              <a:spLocks noChangeShapeType="1"/>
            </p:cNvSpPr>
            <p:nvPr/>
          </p:nvSpPr>
          <p:spPr bwMode="auto">
            <a:xfrm>
              <a:off x="2714" y="1580"/>
              <a:ext cx="1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28" name="_s1032"/>
            <p:cNvSpPr>
              <a:spLocks noChangeArrowheads="1"/>
            </p:cNvSpPr>
            <p:nvPr/>
          </p:nvSpPr>
          <p:spPr bwMode="auto">
            <a:xfrm>
              <a:off x="249" y="2838"/>
              <a:ext cx="142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货品资料</a:t>
              </a:r>
            </a:p>
          </p:txBody>
        </p:sp>
        <p:sp>
          <p:nvSpPr>
            <p:cNvPr id="9229" name="_s1032"/>
            <p:cNvSpPr>
              <a:spLocks noChangeArrowheads="1"/>
            </p:cNvSpPr>
            <p:nvPr/>
          </p:nvSpPr>
          <p:spPr bwMode="auto">
            <a:xfrm>
              <a:off x="476" y="2838"/>
              <a:ext cx="142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员工资料</a:t>
              </a:r>
            </a:p>
          </p:txBody>
        </p:sp>
        <p:sp>
          <p:nvSpPr>
            <p:cNvPr id="9230" name="_s1032"/>
            <p:cNvSpPr>
              <a:spLocks noChangeArrowheads="1"/>
            </p:cNvSpPr>
            <p:nvPr/>
          </p:nvSpPr>
          <p:spPr bwMode="auto">
            <a:xfrm>
              <a:off x="684" y="2838"/>
              <a:ext cx="142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客户资料</a:t>
              </a:r>
            </a:p>
          </p:txBody>
        </p:sp>
        <p:sp>
          <p:nvSpPr>
            <p:cNvPr id="9231" name="_s1032"/>
            <p:cNvSpPr>
              <a:spLocks noChangeArrowheads="1"/>
            </p:cNvSpPr>
            <p:nvPr/>
          </p:nvSpPr>
          <p:spPr bwMode="auto">
            <a:xfrm>
              <a:off x="877" y="2838"/>
              <a:ext cx="143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供应商资料</a:t>
              </a:r>
            </a:p>
          </p:txBody>
        </p:sp>
        <p:sp>
          <p:nvSpPr>
            <p:cNvPr id="9232" name="_s1032"/>
            <p:cNvSpPr>
              <a:spLocks noChangeArrowheads="1"/>
            </p:cNvSpPr>
            <p:nvPr/>
          </p:nvSpPr>
          <p:spPr bwMode="auto">
            <a:xfrm>
              <a:off x="1314" y="2841"/>
              <a:ext cx="144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进货入库</a:t>
              </a:r>
            </a:p>
          </p:txBody>
        </p:sp>
        <p:sp>
          <p:nvSpPr>
            <p:cNvPr id="9233" name="_s1032"/>
            <p:cNvSpPr>
              <a:spLocks noChangeArrowheads="1"/>
            </p:cNvSpPr>
            <p:nvPr/>
          </p:nvSpPr>
          <p:spPr bwMode="auto">
            <a:xfrm>
              <a:off x="1510" y="2841"/>
              <a:ext cx="143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药品零售</a:t>
              </a:r>
            </a:p>
          </p:txBody>
        </p:sp>
        <p:sp>
          <p:nvSpPr>
            <p:cNvPr id="9234" name="_s1032"/>
            <p:cNvSpPr>
              <a:spLocks noChangeArrowheads="1"/>
            </p:cNvSpPr>
            <p:nvPr/>
          </p:nvSpPr>
          <p:spPr bwMode="auto">
            <a:xfrm>
              <a:off x="1701" y="2841"/>
              <a:ext cx="143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批发出库</a:t>
              </a:r>
            </a:p>
          </p:txBody>
        </p:sp>
        <p:sp>
          <p:nvSpPr>
            <p:cNvPr id="9235" name="_s1032"/>
            <p:cNvSpPr>
              <a:spLocks noChangeArrowheads="1"/>
            </p:cNvSpPr>
            <p:nvPr/>
          </p:nvSpPr>
          <p:spPr bwMode="auto">
            <a:xfrm>
              <a:off x="1895" y="2841"/>
              <a:ext cx="142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库存查询</a:t>
              </a:r>
            </a:p>
          </p:txBody>
        </p:sp>
        <p:sp>
          <p:nvSpPr>
            <p:cNvPr id="9236" name="_s1032"/>
            <p:cNvSpPr>
              <a:spLocks noChangeArrowheads="1"/>
            </p:cNvSpPr>
            <p:nvPr/>
          </p:nvSpPr>
          <p:spPr bwMode="auto">
            <a:xfrm>
              <a:off x="3452" y="2838"/>
              <a:ext cx="143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应收结算</a:t>
              </a:r>
            </a:p>
          </p:txBody>
        </p:sp>
        <p:sp>
          <p:nvSpPr>
            <p:cNvPr id="9237" name="_s1032"/>
            <p:cNvSpPr>
              <a:spLocks noChangeArrowheads="1"/>
            </p:cNvSpPr>
            <p:nvPr/>
          </p:nvSpPr>
          <p:spPr bwMode="auto">
            <a:xfrm>
              <a:off x="3814" y="2841"/>
              <a:ext cx="142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应付结算</a:t>
              </a:r>
            </a:p>
          </p:txBody>
        </p:sp>
        <p:sp>
          <p:nvSpPr>
            <p:cNvPr id="9238" name="_s1032"/>
            <p:cNvSpPr>
              <a:spLocks noChangeArrowheads="1"/>
            </p:cNvSpPr>
            <p:nvPr/>
          </p:nvSpPr>
          <p:spPr bwMode="auto">
            <a:xfrm>
              <a:off x="4597" y="2838"/>
              <a:ext cx="142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数据备份</a:t>
              </a:r>
            </a:p>
          </p:txBody>
        </p:sp>
        <p:sp>
          <p:nvSpPr>
            <p:cNvPr id="9239" name="_s1032"/>
            <p:cNvSpPr>
              <a:spLocks noChangeArrowheads="1"/>
            </p:cNvSpPr>
            <p:nvPr/>
          </p:nvSpPr>
          <p:spPr bwMode="auto">
            <a:xfrm>
              <a:off x="4368" y="2838"/>
              <a:ext cx="143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条码物价牌打印</a:t>
              </a:r>
            </a:p>
          </p:txBody>
        </p:sp>
        <p:sp>
          <p:nvSpPr>
            <p:cNvPr id="9240" name="_s1032"/>
            <p:cNvSpPr>
              <a:spLocks noChangeArrowheads="1"/>
            </p:cNvSpPr>
            <p:nvPr/>
          </p:nvSpPr>
          <p:spPr bwMode="auto">
            <a:xfrm>
              <a:off x="2378" y="2838"/>
              <a:ext cx="142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购进验收记录</a:t>
              </a:r>
            </a:p>
          </p:txBody>
        </p:sp>
        <p:sp>
          <p:nvSpPr>
            <p:cNvPr id="9241" name="_s1032"/>
            <p:cNvSpPr>
              <a:spLocks noChangeArrowheads="1"/>
            </p:cNvSpPr>
            <p:nvPr/>
          </p:nvSpPr>
          <p:spPr bwMode="auto">
            <a:xfrm>
              <a:off x="2574" y="2838"/>
              <a:ext cx="143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购进退货记录</a:t>
              </a:r>
            </a:p>
          </p:txBody>
        </p:sp>
        <p:sp>
          <p:nvSpPr>
            <p:cNvPr id="9242" name="_s1032"/>
            <p:cNvSpPr>
              <a:spLocks noChangeArrowheads="1"/>
            </p:cNvSpPr>
            <p:nvPr/>
          </p:nvSpPr>
          <p:spPr bwMode="auto">
            <a:xfrm>
              <a:off x="2764" y="2838"/>
              <a:ext cx="144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验收复核记录</a:t>
              </a:r>
            </a:p>
          </p:txBody>
        </p:sp>
        <p:sp>
          <p:nvSpPr>
            <p:cNvPr id="9243" name="_s1032"/>
            <p:cNvSpPr>
              <a:spLocks noChangeArrowheads="1"/>
            </p:cNvSpPr>
            <p:nvPr/>
          </p:nvSpPr>
          <p:spPr bwMode="auto">
            <a:xfrm>
              <a:off x="2957" y="2838"/>
              <a:ext cx="143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。。。。。。</a:t>
              </a:r>
            </a:p>
          </p:txBody>
        </p:sp>
        <p:sp>
          <p:nvSpPr>
            <p:cNvPr id="9244" name="_s1032"/>
            <p:cNvSpPr>
              <a:spLocks noChangeArrowheads="1"/>
            </p:cNvSpPr>
            <p:nvPr/>
          </p:nvSpPr>
          <p:spPr bwMode="auto">
            <a:xfrm>
              <a:off x="1072" y="2838"/>
              <a:ext cx="144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会员资料</a:t>
              </a:r>
            </a:p>
          </p:txBody>
        </p:sp>
        <p:sp>
          <p:nvSpPr>
            <p:cNvPr id="9245" name="_s1032"/>
            <p:cNvSpPr>
              <a:spLocks noChangeArrowheads="1"/>
            </p:cNvSpPr>
            <p:nvPr/>
          </p:nvSpPr>
          <p:spPr bwMode="auto">
            <a:xfrm>
              <a:off x="2079" y="2841"/>
              <a:ext cx="135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库存盘点</a:t>
              </a:r>
            </a:p>
          </p:txBody>
        </p:sp>
        <p:sp>
          <p:nvSpPr>
            <p:cNvPr id="9246" name="_s1032"/>
            <p:cNvSpPr>
              <a:spLocks noChangeArrowheads="1"/>
            </p:cNvSpPr>
            <p:nvPr/>
          </p:nvSpPr>
          <p:spPr bwMode="auto">
            <a:xfrm>
              <a:off x="4821" y="2838"/>
              <a:ext cx="142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数据恢复</a:t>
              </a:r>
            </a:p>
          </p:txBody>
        </p:sp>
        <p:sp>
          <p:nvSpPr>
            <p:cNvPr id="9247" name="_s1032"/>
            <p:cNvSpPr>
              <a:spLocks noChangeArrowheads="1"/>
            </p:cNvSpPr>
            <p:nvPr/>
          </p:nvSpPr>
          <p:spPr bwMode="auto">
            <a:xfrm>
              <a:off x="5049" y="2841"/>
              <a:ext cx="142" cy="9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/>
              <a:r>
                <a:rPr lang="zh-CN" altLang="en-US" sz="1400"/>
                <a:t>数据修复</a:t>
              </a:r>
            </a:p>
          </p:txBody>
        </p:sp>
        <p:sp>
          <p:nvSpPr>
            <p:cNvPr id="9248" name="Line 31"/>
            <p:cNvSpPr>
              <a:spLocks noChangeShapeType="1"/>
            </p:cNvSpPr>
            <p:nvPr/>
          </p:nvSpPr>
          <p:spPr bwMode="auto">
            <a:xfrm>
              <a:off x="703" y="1752"/>
              <a:ext cx="40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49" name="Line 58"/>
            <p:cNvSpPr>
              <a:spLocks noChangeShapeType="1"/>
            </p:cNvSpPr>
            <p:nvPr/>
          </p:nvSpPr>
          <p:spPr bwMode="auto">
            <a:xfrm>
              <a:off x="3695" y="1752"/>
              <a:ext cx="1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0" name="Line 59"/>
            <p:cNvSpPr>
              <a:spLocks noChangeShapeType="1"/>
            </p:cNvSpPr>
            <p:nvPr/>
          </p:nvSpPr>
          <p:spPr bwMode="auto">
            <a:xfrm>
              <a:off x="703" y="1752"/>
              <a:ext cx="1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1" name="Line 60"/>
            <p:cNvSpPr>
              <a:spLocks noChangeShapeType="1"/>
            </p:cNvSpPr>
            <p:nvPr/>
          </p:nvSpPr>
          <p:spPr bwMode="auto">
            <a:xfrm>
              <a:off x="1745" y="1752"/>
              <a:ext cx="1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2" name="Line 65"/>
            <p:cNvSpPr>
              <a:spLocks noChangeShapeType="1"/>
            </p:cNvSpPr>
            <p:nvPr/>
          </p:nvSpPr>
          <p:spPr bwMode="auto">
            <a:xfrm>
              <a:off x="1155" y="2614"/>
              <a:ext cx="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3" name="Line 66"/>
            <p:cNvSpPr>
              <a:spLocks noChangeShapeType="1"/>
            </p:cNvSpPr>
            <p:nvPr/>
          </p:nvSpPr>
          <p:spPr bwMode="auto">
            <a:xfrm>
              <a:off x="1745" y="2387"/>
              <a:ext cx="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4" name="Line 67"/>
            <p:cNvSpPr>
              <a:spLocks noChangeShapeType="1"/>
            </p:cNvSpPr>
            <p:nvPr/>
          </p:nvSpPr>
          <p:spPr bwMode="auto">
            <a:xfrm>
              <a:off x="1383" y="2614"/>
              <a:ext cx="77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5" name="Line 68"/>
            <p:cNvSpPr>
              <a:spLocks noChangeShapeType="1"/>
            </p:cNvSpPr>
            <p:nvPr/>
          </p:nvSpPr>
          <p:spPr bwMode="auto">
            <a:xfrm>
              <a:off x="1383" y="2614"/>
              <a:ext cx="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6" name="Line 69"/>
            <p:cNvSpPr>
              <a:spLocks noChangeShapeType="1"/>
            </p:cNvSpPr>
            <p:nvPr/>
          </p:nvSpPr>
          <p:spPr bwMode="auto">
            <a:xfrm>
              <a:off x="2154" y="2614"/>
              <a:ext cx="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7" name="Line 70"/>
            <p:cNvSpPr>
              <a:spLocks noChangeShapeType="1"/>
            </p:cNvSpPr>
            <p:nvPr/>
          </p:nvSpPr>
          <p:spPr bwMode="auto">
            <a:xfrm>
              <a:off x="2742" y="2387"/>
              <a:ext cx="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8" name="Line 71"/>
            <p:cNvSpPr>
              <a:spLocks noChangeShapeType="1"/>
            </p:cNvSpPr>
            <p:nvPr/>
          </p:nvSpPr>
          <p:spPr bwMode="auto">
            <a:xfrm>
              <a:off x="2472" y="2614"/>
              <a:ext cx="5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59" name="Line 72"/>
            <p:cNvSpPr>
              <a:spLocks noChangeShapeType="1"/>
            </p:cNvSpPr>
            <p:nvPr/>
          </p:nvSpPr>
          <p:spPr bwMode="auto">
            <a:xfrm>
              <a:off x="2471" y="2614"/>
              <a:ext cx="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60" name="Line 73"/>
            <p:cNvSpPr>
              <a:spLocks noChangeShapeType="1"/>
            </p:cNvSpPr>
            <p:nvPr/>
          </p:nvSpPr>
          <p:spPr bwMode="auto">
            <a:xfrm>
              <a:off x="3016" y="2614"/>
              <a:ext cx="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61" name="Line 74"/>
            <p:cNvSpPr>
              <a:spLocks noChangeShapeType="1"/>
            </p:cNvSpPr>
            <p:nvPr/>
          </p:nvSpPr>
          <p:spPr bwMode="auto">
            <a:xfrm>
              <a:off x="3696" y="2387"/>
              <a:ext cx="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62" name="Line 75"/>
            <p:cNvSpPr>
              <a:spLocks noChangeShapeType="1"/>
            </p:cNvSpPr>
            <p:nvPr/>
          </p:nvSpPr>
          <p:spPr bwMode="auto">
            <a:xfrm>
              <a:off x="3515" y="2614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63" name="Line 76"/>
            <p:cNvSpPr>
              <a:spLocks noChangeShapeType="1"/>
            </p:cNvSpPr>
            <p:nvPr/>
          </p:nvSpPr>
          <p:spPr bwMode="auto">
            <a:xfrm>
              <a:off x="3514" y="2614"/>
              <a:ext cx="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64" name="Line 77"/>
            <p:cNvSpPr>
              <a:spLocks noChangeShapeType="1"/>
            </p:cNvSpPr>
            <p:nvPr/>
          </p:nvSpPr>
          <p:spPr bwMode="auto">
            <a:xfrm>
              <a:off x="3878" y="2614"/>
              <a:ext cx="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65" name="Line 78"/>
            <p:cNvSpPr>
              <a:spLocks noChangeShapeType="1"/>
            </p:cNvSpPr>
            <p:nvPr/>
          </p:nvSpPr>
          <p:spPr bwMode="auto">
            <a:xfrm>
              <a:off x="4739" y="2387"/>
              <a:ext cx="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66" name="Line 79"/>
            <p:cNvSpPr>
              <a:spLocks noChangeShapeType="1"/>
            </p:cNvSpPr>
            <p:nvPr/>
          </p:nvSpPr>
          <p:spPr bwMode="auto">
            <a:xfrm>
              <a:off x="4377" y="2614"/>
              <a:ext cx="77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67" name="Line 80"/>
            <p:cNvSpPr>
              <a:spLocks noChangeShapeType="1"/>
            </p:cNvSpPr>
            <p:nvPr/>
          </p:nvSpPr>
          <p:spPr bwMode="auto">
            <a:xfrm>
              <a:off x="4377" y="2614"/>
              <a:ext cx="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68" name="Line 81"/>
            <p:cNvSpPr>
              <a:spLocks noChangeShapeType="1"/>
            </p:cNvSpPr>
            <p:nvPr/>
          </p:nvSpPr>
          <p:spPr bwMode="auto">
            <a:xfrm>
              <a:off x="5148" y="2614"/>
              <a:ext cx="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9269" name="Line 61"/>
          <p:cNvSpPr>
            <a:spLocks noChangeShapeType="1"/>
          </p:cNvSpPr>
          <p:nvPr/>
        </p:nvSpPr>
        <p:spPr bwMode="auto">
          <a:xfrm>
            <a:off x="11160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9270" name="Line 62"/>
          <p:cNvSpPr>
            <a:spLocks noChangeShapeType="1"/>
          </p:cNvSpPr>
          <p:nvPr/>
        </p:nvSpPr>
        <p:spPr bwMode="auto">
          <a:xfrm>
            <a:off x="539750" y="41497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9271" name="Line 63"/>
          <p:cNvSpPr>
            <a:spLocks noChangeShapeType="1"/>
          </p:cNvSpPr>
          <p:nvPr/>
        </p:nvSpPr>
        <p:spPr bwMode="auto">
          <a:xfrm>
            <a:off x="539750" y="41497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 noChangeArrowheads="1"/>
          </p:cNvSpPr>
          <p:nvPr>
            <p:ph type="title"/>
          </p:nvPr>
        </p:nvSpPr>
        <p:spPr>
          <a:xfrm>
            <a:off x="93663" y="4462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门店退货</a:t>
            </a:r>
          </a:p>
        </p:txBody>
      </p:sp>
      <p:sp>
        <p:nvSpPr>
          <p:cNvPr id="36866" name="文本框 4"/>
          <p:cNvSpPr txBox="1">
            <a:spLocks noChangeArrowheads="1"/>
          </p:cNvSpPr>
          <p:nvPr/>
        </p:nvSpPr>
        <p:spPr bwMode="auto">
          <a:xfrm>
            <a:off x="251520" y="1556792"/>
            <a:ext cx="67008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门店退货</a:t>
            </a:r>
            <a:r>
              <a:rPr lang="en-US" altLang="zh-CN" dirty="0"/>
              <a:t>,</a:t>
            </a:r>
            <a:r>
              <a:rPr lang="zh-CN" altLang="en-US" dirty="0"/>
              <a:t>就是下图箭头所示</a:t>
            </a:r>
            <a:r>
              <a:rPr lang="en-US" altLang="zh-CN" dirty="0"/>
              <a:t>,</a:t>
            </a:r>
            <a:r>
              <a:rPr lang="zh-CN" altLang="en-US" dirty="0"/>
              <a:t>进行</a:t>
            </a:r>
            <a:r>
              <a:rPr lang="zh-CN" altLang="en-US" dirty="0">
                <a:sym typeface="Arial" pitchFamily="34" charset="0"/>
              </a:rPr>
              <a:t>增加</a:t>
            </a:r>
            <a:r>
              <a:rPr lang="zh-CN" altLang="en-US" dirty="0"/>
              <a:t>退库单</a:t>
            </a:r>
            <a:r>
              <a:rPr lang="en-US" altLang="zh-CN" dirty="0"/>
              <a:t>,</a:t>
            </a:r>
            <a:r>
              <a:rPr lang="zh-CN" altLang="en-US" dirty="0"/>
              <a:t>退库复核单复核</a:t>
            </a:r>
          </a:p>
        </p:txBody>
      </p:sp>
      <p:pic>
        <p:nvPicPr>
          <p:cNvPr id="36867" name="图片占位符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204864"/>
            <a:ext cx="7269162" cy="3376613"/>
          </a:xfrm>
        </p:spPr>
      </p:pic>
    </p:spTree>
    <p:extLst>
      <p:ext uri="{BB962C8B-B14F-4D97-AF65-F5344CB8AC3E}">
        <p14:creationId xmlns:p14="http://schemas.microsoft.com/office/powerpoint/2010/main" val="6504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用户权限</a:t>
            </a:r>
          </a:p>
        </p:txBody>
      </p:sp>
      <p:pic>
        <p:nvPicPr>
          <p:cNvPr id="37890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204864"/>
            <a:ext cx="7772400" cy="3511550"/>
          </a:xfrm>
        </p:spPr>
      </p:pic>
      <p:sp>
        <p:nvSpPr>
          <p:cNvPr id="37891" name="文本框 4"/>
          <p:cNvSpPr txBox="1">
            <a:spLocks noChangeArrowheads="1"/>
          </p:cNvSpPr>
          <p:nvPr/>
        </p:nvSpPr>
        <p:spPr bwMode="auto">
          <a:xfrm>
            <a:off x="251520" y="1412776"/>
            <a:ext cx="77136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用户权限</a:t>
            </a:r>
          </a:p>
          <a:p>
            <a:r>
              <a:rPr lang="zh-CN" altLang="en-US" dirty="0"/>
              <a:t>点击全选进行用户权限的全选</a:t>
            </a:r>
            <a:r>
              <a:rPr lang="en-US" altLang="zh-CN" dirty="0"/>
              <a:t>,</a:t>
            </a:r>
            <a:r>
              <a:rPr lang="zh-CN" altLang="en-US" dirty="0"/>
              <a:t>对输入框打上勾表示有该权限</a:t>
            </a:r>
          </a:p>
        </p:txBody>
      </p:sp>
    </p:spTree>
    <p:extLst>
      <p:ext uri="{BB962C8B-B14F-4D97-AF65-F5344CB8AC3E}">
        <p14:creationId xmlns:p14="http://schemas.microsoft.com/office/powerpoint/2010/main" val="26318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zh-CN" altLang="en-US" sz="4000" dirty="0" smtClean="0"/>
              <a:t>快速高效的电脑操作速度</a:t>
            </a:r>
          </a:p>
        </p:txBody>
      </p:sp>
      <p:pic>
        <p:nvPicPr>
          <p:cNvPr id="389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8229600" cy="1689100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2752725" cy="2447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419475" y="3500438"/>
            <a:ext cx="54006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Arial" pitchFamily="34" charset="0"/>
              </a:rPr>
              <a:t>商品录入，均可以多种方式进行，如扫条码、模糊关键字、编码、自制快捷码（自动生成为拼音码首字母）、国药准字、批准文号等等，在录入时可以显示该商品的详细价格与库存信息，如在进货单和出货单模块，可以显示历史进价或出货价，方便您实时查看和判断。</a:t>
            </a:r>
          </a:p>
        </p:txBody>
      </p:sp>
    </p:spTree>
    <p:extLst>
      <p:ext uri="{BB962C8B-B14F-4D97-AF65-F5344CB8AC3E}">
        <p14:creationId xmlns:p14="http://schemas.microsoft.com/office/powerpoint/2010/main" val="8262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zh-CN" altLang="en-US" sz="2800" b="1" dirty="0" smtClean="0"/>
              <a:t>收银系统 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完全按照大型超市收银标准制作</a:t>
            </a:r>
          </a:p>
        </p:txBody>
      </p:sp>
      <p:pic>
        <p:nvPicPr>
          <p:cNvPr id="399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989138"/>
            <a:ext cx="7545387" cy="4637087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9" name="AutoShape 5"/>
          <p:cNvSpPr>
            <a:spLocks noChangeArrowheads="1"/>
          </p:cNvSpPr>
          <p:nvPr/>
        </p:nvSpPr>
        <p:spPr bwMode="auto">
          <a:xfrm>
            <a:off x="3995738" y="3141663"/>
            <a:ext cx="2016125" cy="115093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zh-CN" sz="1800">
              <a:latin typeface="Arial" pitchFamily="34" charset="0"/>
            </a:endParaRPr>
          </a:p>
        </p:txBody>
      </p:sp>
      <p:sp>
        <p:nvSpPr>
          <p:cNvPr id="39940" name="AutoShape 6"/>
          <p:cNvSpPr>
            <a:spLocks noChangeArrowheads="1"/>
          </p:cNvSpPr>
          <p:nvPr/>
        </p:nvSpPr>
        <p:spPr bwMode="auto">
          <a:xfrm>
            <a:off x="2987675" y="3068638"/>
            <a:ext cx="2952750" cy="2159000"/>
          </a:xfrm>
          <a:prstGeom prst="wedgeRoundRectCallout">
            <a:avLst>
              <a:gd name="adj1" fmla="val 98120"/>
              <a:gd name="adj2" fmla="val -56616"/>
              <a:gd name="adj3" fmla="val 1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Arial" pitchFamily="34" charset="0"/>
              </a:rPr>
              <a:t>大型超市标准的收银界面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Arial" pitchFamily="34" charset="0"/>
              </a:rPr>
              <a:t>在此录入收银命令，可以完成所有收银操作。简易快捷。商品录入支持编码、条形码、拼音快捷码、批准文号、汉字模糊查找等</a:t>
            </a:r>
            <a:endParaRPr lang="zh-CN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收银系统 </a:t>
            </a:r>
            <a:r>
              <a:rPr lang="en-US" altLang="zh-CN" sz="3200" b="1" dirty="0" smtClean="0">
                <a:latin typeface="Arial" pitchFamily="34" charset="0"/>
              </a:rPr>
              <a:t>–</a:t>
            </a:r>
            <a:r>
              <a:rPr lang="zh-CN" altLang="en-US" sz="3200" b="1" dirty="0" smtClean="0"/>
              <a:t>遵遁大型超市收银标准制作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zh-CN" altLang="en-US" sz="1800" smtClean="0"/>
              <a:t>支持条形码、货品编码、快捷码、汉字及模糊查询输入。</a:t>
            </a:r>
          </a:p>
          <a:p>
            <a:pPr lvl="1">
              <a:lnSpc>
                <a:spcPct val="90000"/>
              </a:lnSpc>
            </a:pPr>
            <a:r>
              <a:rPr lang="zh-CN" altLang="en-US" sz="1800" smtClean="0"/>
              <a:t>自动加总金额、计算找回金额、自动扣减库存。</a:t>
            </a:r>
          </a:p>
          <a:p>
            <a:pPr lvl="1">
              <a:lnSpc>
                <a:spcPct val="90000"/>
              </a:lnSpc>
            </a:pPr>
            <a:r>
              <a:rPr lang="zh-CN" altLang="en-US" sz="1800" smtClean="0"/>
              <a:t>支持现金支付、各种信用卡支付、代金券支付，支持挂单暂存。</a:t>
            </a:r>
          </a:p>
          <a:p>
            <a:pPr lvl="1">
              <a:lnSpc>
                <a:spcPct val="90000"/>
              </a:lnSpc>
            </a:pPr>
            <a:r>
              <a:rPr lang="zh-CN" altLang="en-US" sz="1800" smtClean="0"/>
              <a:t>支持各种零售价、优惠价、零售折价、会员折价、货品特价、时段特价等。</a:t>
            </a:r>
          </a:p>
          <a:p>
            <a:pPr lvl="1">
              <a:lnSpc>
                <a:spcPct val="90000"/>
              </a:lnSpc>
            </a:pPr>
            <a:r>
              <a:rPr lang="zh-CN" altLang="en-US" sz="1800" smtClean="0"/>
              <a:t>支持自动打印小票、清机小票。支持收银员交接班、银头交接等。</a:t>
            </a:r>
          </a:p>
          <a:p>
            <a:pPr lvl="1">
              <a:lnSpc>
                <a:spcPct val="90000"/>
              </a:lnSpc>
            </a:pPr>
            <a:r>
              <a:rPr lang="zh-CN" altLang="en-US" sz="1800" smtClean="0"/>
              <a:t>支持多种货币、信用卡、购物卡结算、赠品赠送、会员积分与兑奖。</a:t>
            </a:r>
          </a:p>
          <a:p>
            <a:pPr lvl="1">
              <a:lnSpc>
                <a:spcPct val="90000"/>
              </a:lnSpc>
            </a:pPr>
            <a:r>
              <a:rPr lang="zh-CN" altLang="en-US" sz="1800" smtClean="0"/>
              <a:t>提供各种统计报表：卖货统计表、收银清机报表、现金支付报表、折扣报表、退货统计表、进销存统计报表、异常零售单查询、收银明细报表、销售员业绩统计表、会员销售统计表、日销售业绩趋势图、销售排行榜、赠品统计表、处方登记表等。</a:t>
            </a:r>
          </a:p>
          <a:p>
            <a:pPr lvl="1">
              <a:lnSpc>
                <a:spcPct val="90000"/>
              </a:lnSpc>
            </a:pPr>
            <a:r>
              <a:rPr lang="zh-CN" altLang="en-US" sz="1800" smtClean="0"/>
              <a:t>支持市场上各种收银设备。如小票打印机、钱箱、顾客显示屏、条码扫描器、电子秤等。</a:t>
            </a:r>
          </a:p>
        </p:txBody>
      </p:sp>
    </p:spTree>
    <p:extLst>
      <p:ext uri="{BB962C8B-B14F-4D97-AF65-F5344CB8AC3E}">
        <p14:creationId xmlns:p14="http://schemas.microsoft.com/office/powerpoint/2010/main" val="7452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8196" y="188640"/>
            <a:ext cx="8229600" cy="1143000"/>
          </a:xfrm>
        </p:spPr>
        <p:txBody>
          <a:bodyPr/>
          <a:lstStyle/>
          <a:p>
            <a:pPr algn="l"/>
            <a:r>
              <a:rPr lang="zh-CN" altLang="en-US" sz="4000" b="1" dirty="0" smtClean="0"/>
              <a:t>财务管理与查询报表系统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96075"/>
            <a:ext cx="8229600" cy="4525963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zh-CN" sz="2000" smtClean="0"/>
              <a:t>40</a:t>
            </a:r>
            <a:r>
              <a:rPr lang="zh-CN" altLang="en-US" sz="2000" smtClean="0"/>
              <a:t>多种查询报表</a:t>
            </a:r>
            <a:r>
              <a:rPr lang="en-US" altLang="zh-CN" sz="2000" smtClean="0"/>
              <a:t>!</a:t>
            </a:r>
            <a:r>
              <a:rPr lang="zh-CN" altLang="en-US" sz="2000" smtClean="0"/>
              <a:t>从各个角度了解经营状况！</a:t>
            </a:r>
          </a:p>
        </p:txBody>
      </p:sp>
      <p:sp>
        <p:nvSpPr>
          <p:cNvPr id="41987" name="AutoShape 11"/>
          <p:cNvSpPr>
            <a:spLocks noChangeArrowheads="1"/>
          </p:cNvSpPr>
          <p:nvPr/>
        </p:nvSpPr>
        <p:spPr bwMode="auto">
          <a:xfrm>
            <a:off x="6588125" y="3068638"/>
            <a:ext cx="2303463" cy="1296987"/>
          </a:xfrm>
          <a:prstGeom prst="wedgeRectCallout">
            <a:avLst>
              <a:gd name="adj1" fmla="val 14301"/>
              <a:gd name="adj2" fmla="val 662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1800">
                <a:latin typeface="Arial" pitchFamily="34" charset="0"/>
              </a:rPr>
              <a:t>具有财务规范的月结月统计功能。日清月结的业务操作，软件一样支持。</a:t>
            </a:r>
          </a:p>
        </p:txBody>
      </p:sp>
      <p:pic>
        <p:nvPicPr>
          <p:cNvPr id="4198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92202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827088" y="6019800"/>
            <a:ext cx="2520776" cy="649560"/>
          </a:xfrm>
          <a:prstGeom prst="wedgeRectCallout">
            <a:avLst>
              <a:gd name="adj1" fmla="val 8236"/>
              <a:gd name="adj2" fmla="val -1141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1800" dirty="0">
                <a:latin typeface="Arial" pitchFamily="34" charset="0"/>
              </a:rPr>
              <a:t>提供各种各样的报表统计，总有一款适合你。</a:t>
            </a:r>
          </a:p>
        </p:txBody>
      </p:sp>
    </p:spTree>
    <p:extLst>
      <p:ext uri="{BB962C8B-B14F-4D97-AF65-F5344CB8AC3E}">
        <p14:creationId xmlns:p14="http://schemas.microsoft.com/office/powerpoint/2010/main" val="39341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zh-CN" altLang="en-US" sz="4000" b="1" dirty="0" smtClean="0"/>
              <a:t>部分报表展示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43011" name="Picture 4" descr="利润统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6481762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6"/>
          <p:cNvSpPr>
            <a:spLocks noChangeArrowheads="1"/>
          </p:cNvSpPr>
          <p:nvPr/>
        </p:nvSpPr>
        <p:spPr bwMode="auto">
          <a:xfrm>
            <a:off x="7812088" y="3284538"/>
            <a:ext cx="792162" cy="1008062"/>
          </a:xfrm>
          <a:prstGeom prst="wedgeRectCallout">
            <a:avLst>
              <a:gd name="adj1" fmla="val -300102"/>
              <a:gd name="adj2" fmla="val -690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1800">
                <a:latin typeface="Arial" pitchFamily="34" charset="0"/>
              </a:rPr>
              <a:t>利润统计</a:t>
            </a:r>
          </a:p>
        </p:txBody>
      </p:sp>
    </p:spTree>
    <p:extLst>
      <p:ext uri="{BB962C8B-B14F-4D97-AF65-F5344CB8AC3E}">
        <p14:creationId xmlns:p14="http://schemas.microsoft.com/office/powerpoint/2010/main" val="12238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zh-CN" altLang="en-US" sz="4000" b="1" dirty="0" smtClean="0"/>
              <a:t>部分报表展示</a:t>
            </a:r>
          </a:p>
        </p:txBody>
      </p:sp>
      <p:pic>
        <p:nvPicPr>
          <p:cNvPr id="44035" name="Picture 5" descr="卖货总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63373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卖货总表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36838"/>
            <a:ext cx="648176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AutoShape 8"/>
          <p:cNvSpPr>
            <a:spLocks noChangeArrowheads="1"/>
          </p:cNvSpPr>
          <p:nvPr/>
        </p:nvSpPr>
        <p:spPr bwMode="auto">
          <a:xfrm>
            <a:off x="1042988" y="5661025"/>
            <a:ext cx="792162" cy="936625"/>
          </a:xfrm>
          <a:prstGeom prst="wedgeRectCallout">
            <a:avLst>
              <a:gd name="adj1" fmla="val 89477"/>
              <a:gd name="adj2" fmla="val -131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1800">
                <a:latin typeface="Arial" pitchFamily="34" charset="0"/>
              </a:rPr>
              <a:t>卖货统计总表</a:t>
            </a:r>
          </a:p>
        </p:txBody>
      </p:sp>
    </p:spTree>
    <p:extLst>
      <p:ext uri="{BB962C8B-B14F-4D97-AF65-F5344CB8AC3E}">
        <p14:creationId xmlns:p14="http://schemas.microsoft.com/office/powerpoint/2010/main" val="30219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/>
          <a:lstStyle/>
          <a:p>
            <a:pPr algn="l"/>
            <a:r>
              <a:rPr lang="zh-CN" altLang="en-US" sz="4000" b="1" dirty="0" smtClean="0"/>
              <a:t>部分报表展示</a:t>
            </a:r>
          </a:p>
        </p:txBody>
      </p:sp>
      <p:pic>
        <p:nvPicPr>
          <p:cNvPr id="45059" name="Picture 4" descr="员工提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886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AutoShape 5"/>
          <p:cNvSpPr>
            <a:spLocks noChangeArrowheads="1"/>
          </p:cNvSpPr>
          <p:nvPr/>
        </p:nvSpPr>
        <p:spPr bwMode="auto">
          <a:xfrm>
            <a:off x="8172450" y="3789363"/>
            <a:ext cx="792163" cy="1008062"/>
          </a:xfrm>
          <a:prstGeom prst="wedgeRectCallout">
            <a:avLst>
              <a:gd name="adj1" fmla="val -531764"/>
              <a:gd name="adj2" fmla="val -138032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1800">
                <a:latin typeface="Arial" pitchFamily="34" charset="0"/>
              </a:rPr>
              <a:t>员工提成统计</a:t>
            </a:r>
          </a:p>
        </p:txBody>
      </p:sp>
    </p:spTree>
    <p:extLst>
      <p:ext uri="{BB962C8B-B14F-4D97-AF65-F5344CB8AC3E}">
        <p14:creationId xmlns:p14="http://schemas.microsoft.com/office/powerpoint/2010/main" val="16767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pPr algn="l"/>
            <a:r>
              <a:rPr lang="zh-CN" altLang="en-US" sz="4000" b="1" dirty="0" smtClean="0"/>
              <a:t>数据安全与数据维护</a:t>
            </a:r>
          </a:p>
        </p:txBody>
      </p:sp>
      <p:pic>
        <p:nvPicPr>
          <p:cNvPr id="4608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062163"/>
            <a:ext cx="58674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6"/>
          <p:cNvSpPr>
            <a:spLocks noChangeArrowheads="1"/>
          </p:cNvSpPr>
          <p:nvPr/>
        </p:nvSpPr>
        <p:spPr bwMode="auto">
          <a:xfrm>
            <a:off x="6300788" y="2852738"/>
            <a:ext cx="2447925" cy="2665412"/>
          </a:xfrm>
          <a:prstGeom prst="wedgeRectCallout">
            <a:avLst>
              <a:gd name="adj1" fmla="val -75940"/>
              <a:gd name="adj2" fmla="val 167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1800">
                <a:latin typeface="Arial" pitchFamily="34" charset="0"/>
              </a:rPr>
              <a:t>系统工具箱提供各种数据操作工具：</a:t>
            </a:r>
          </a:p>
          <a:p>
            <a:r>
              <a:rPr lang="zh-CN" altLang="en-US" sz="1800">
                <a:latin typeface="Arial" pitchFamily="34" charset="0"/>
              </a:rPr>
              <a:t>赠品设置、积分设置，积分兑奖、零售批号重新调整、货品编码更改等等。</a:t>
            </a:r>
          </a:p>
          <a:p>
            <a:r>
              <a:rPr lang="zh-CN" altLang="en-US" sz="1800">
                <a:latin typeface="Arial" pitchFamily="34" charset="0"/>
              </a:rPr>
              <a:t>使用这些小工具，在业务经营过程中有更多灵活性。</a:t>
            </a:r>
          </a:p>
        </p:txBody>
      </p:sp>
    </p:spTree>
    <p:extLst>
      <p:ext uri="{BB962C8B-B14F-4D97-AF65-F5344CB8AC3E}">
        <p14:creationId xmlns:p14="http://schemas.microsoft.com/office/powerpoint/2010/main" val="1758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3875088" cy="744538"/>
          </a:xfrm>
        </p:spPr>
        <p:txBody>
          <a:bodyPr/>
          <a:lstStyle/>
          <a:p>
            <a:pPr algn="l"/>
            <a:r>
              <a:rPr lang="zh-CN" altLang="en-US" dirty="0" smtClean="0"/>
              <a:t>货品资料</a:t>
            </a:r>
          </a:p>
        </p:txBody>
      </p:sp>
      <p:pic>
        <p:nvPicPr>
          <p:cNvPr id="10242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1771650"/>
            <a:ext cx="7842250" cy="4827588"/>
          </a:xfrm>
        </p:spPr>
      </p:pic>
    </p:spTree>
    <p:extLst>
      <p:ext uri="{BB962C8B-B14F-4D97-AF65-F5344CB8AC3E}">
        <p14:creationId xmlns:p14="http://schemas.microsoft.com/office/powerpoint/2010/main" val="11500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47107" name="Picture 7" descr="Creative_CG_Love_in_sky"/>
          <p:cNvPicPr>
            <a:picLocks noChangeAspect="1" noChangeArrowheads="1"/>
          </p:cNvPicPr>
          <p:nvPr/>
        </p:nvPicPr>
        <p:blipFill>
          <a:blip r:embed="rId2">
            <a:lum bright="-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400" y="-1323975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WordArt 9"/>
          <p:cNvSpPr>
            <a:spLocks noChangeArrowheads="1" noChangeShapeType="1" noTextEdit="1"/>
          </p:cNvSpPr>
          <p:nvPr/>
        </p:nvSpPr>
        <p:spPr bwMode="auto">
          <a:xfrm>
            <a:off x="1831974" y="1700808"/>
            <a:ext cx="5973763" cy="209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800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谢谢观看！</a:t>
            </a:r>
          </a:p>
        </p:txBody>
      </p:sp>
    </p:spTree>
    <p:extLst>
      <p:ext uri="{BB962C8B-B14F-4D97-AF65-F5344CB8AC3E}">
        <p14:creationId xmlns:p14="http://schemas.microsoft.com/office/powerpoint/2010/main" val="256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货品资料资料填写</a:t>
            </a:r>
          </a:p>
        </p:txBody>
      </p:sp>
      <p:pic>
        <p:nvPicPr>
          <p:cNvPr id="11266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917700"/>
            <a:ext cx="6357938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5"/>
          <p:cNvSpPr txBox="1">
            <a:spLocks noChangeArrowheads="1"/>
          </p:cNvSpPr>
          <p:nvPr/>
        </p:nvSpPr>
        <p:spPr bwMode="auto">
          <a:xfrm>
            <a:off x="614363" y="4933950"/>
            <a:ext cx="83581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rgbClr val="FF0000"/>
                </a:solidFill>
              </a:rPr>
              <a:t>大类</a:t>
            </a:r>
            <a:r>
              <a:rPr lang="en-US" altLang="zh-CN" sz="1800">
                <a:solidFill>
                  <a:srgbClr val="FF0000"/>
                </a:solidFill>
              </a:rPr>
              <a:t>,</a:t>
            </a:r>
            <a:r>
              <a:rPr lang="zh-CN" altLang="en-US" sz="1800">
                <a:solidFill>
                  <a:srgbClr val="FF0000"/>
                </a:solidFill>
              </a:rPr>
              <a:t>小类进行下拉选择</a:t>
            </a:r>
            <a:r>
              <a:rPr lang="en-US" altLang="zh-CN" sz="1800">
                <a:solidFill>
                  <a:srgbClr val="FF0000"/>
                </a:solidFill>
              </a:rPr>
              <a:t>,</a:t>
            </a:r>
            <a:r>
              <a:rPr lang="zh-CN" altLang="en-US" sz="1800">
                <a:solidFill>
                  <a:srgbClr val="FF0000"/>
                </a:solidFill>
              </a:rPr>
              <a:t>货品编码也会出现内容</a:t>
            </a:r>
          </a:p>
          <a:p>
            <a:r>
              <a:rPr lang="zh-CN" altLang="en-US" sz="1800">
                <a:solidFill>
                  <a:srgbClr val="FF0000"/>
                </a:solidFill>
              </a:rPr>
              <a:t>在条形码一栏中直接输入条形码或用扫码枪扫入，会出现货品的规格，生产企业等基本信息，但零售价，单位等需要自己填写</a:t>
            </a:r>
          </a:p>
        </p:txBody>
      </p:sp>
    </p:spTree>
    <p:extLst>
      <p:ext uri="{BB962C8B-B14F-4D97-AF65-F5344CB8AC3E}">
        <p14:creationId xmlns:p14="http://schemas.microsoft.com/office/powerpoint/2010/main" val="29255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首营药品内容填写和审核</a:t>
            </a:r>
          </a:p>
        </p:txBody>
      </p:sp>
      <p:pic>
        <p:nvPicPr>
          <p:cNvPr id="12290" name="图片占位符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268760"/>
            <a:ext cx="8375650" cy="4960937"/>
          </a:xfrm>
        </p:spPr>
      </p:pic>
    </p:spTree>
    <p:extLst>
      <p:ext uri="{BB962C8B-B14F-4D97-AF65-F5344CB8AC3E}">
        <p14:creationId xmlns:p14="http://schemas.microsoft.com/office/powerpoint/2010/main" val="802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 noChangeArrowheads="1"/>
          </p:cNvSpPr>
          <p:nvPr>
            <p:ph type="title"/>
          </p:nvPr>
        </p:nvSpPr>
        <p:spPr>
          <a:xfrm>
            <a:off x="13574" y="-22375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供应商</a:t>
            </a:r>
          </a:p>
        </p:txBody>
      </p:sp>
      <p:pic>
        <p:nvPicPr>
          <p:cNvPr id="13314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340768"/>
            <a:ext cx="8661400" cy="4700588"/>
          </a:xfrm>
        </p:spPr>
      </p:pic>
    </p:spTree>
    <p:extLst>
      <p:ext uri="{BB962C8B-B14F-4D97-AF65-F5344CB8AC3E}">
        <p14:creationId xmlns:p14="http://schemas.microsoft.com/office/powerpoint/2010/main" val="22556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/>
          </p:nvPr>
        </p:nvSpPr>
        <p:spPr>
          <a:xfrm>
            <a:off x="34725" y="12794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供应商审批信息填写</a:t>
            </a:r>
          </a:p>
        </p:txBody>
      </p:sp>
      <p:pic>
        <p:nvPicPr>
          <p:cNvPr id="14338" name="图片占位符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340768"/>
            <a:ext cx="7992888" cy="5187536"/>
          </a:xfrm>
        </p:spPr>
      </p:pic>
    </p:spTree>
    <p:extLst>
      <p:ext uri="{BB962C8B-B14F-4D97-AF65-F5344CB8AC3E}">
        <p14:creationId xmlns:p14="http://schemas.microsoft.com/office/powerpoint/2010/main" val="23683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793037" cy="1462087"/>
          </a:xfrm>
        </p:spPr>
        <p:txBody>
          <a:bodyPr/>
          <a:lstStyle/>
          <a:p>
            <a:pPr algn="l"/>
            <a:r>
              <a:rPr lang="zh-CN" altLang="en-US" dirty="0" smtClean="0"/>
              <a:t>供应商证照信息</a:t>
            </a:r>
          </a:p>
        </p:txBody>
      </p:sp>
      <p:pic>
        <p:nvPicPr>
          <p:cNvPr id="15362" name="图片占位符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84784"/>
            <a:ext cx="8136904" cy="4822972"/>
          </a:xfrm>
        </p:spPr>
      </p:pic>
    </p:spTree>
    <p:extLst>
      <p:ext uri="{BB962C8B-B14F-4D97-AF65-F5344CB8AC3E}">
        <p14:creationId xmlns:p14="http://schemas.microsoft.com/office/powerpoint/2010/main" val="37920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1052</Words>
  <Application>Microsoft Office PowerPoint</Application>
  <PresentationFormat>全屏显示(4:3)</PresentationFormat>
  <Paragraphs>123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主题​​</vt:lpstr>
      <vt:lpstr>君信连锁分销 (GSP)管理系统介绍         </vt:lpstr>
      <vt:lpstr>软件功能布局与业务流程</vt:lpstr>
      <vt:lpstr>系统基本功能架构</vt:lpstr>
      <vt:lpstr>货品资料</vt:lpstr>
      <vt:lpstr>货品资料资料填写</vt:lpstr>
      <vt:lpstr>首营药品内容填写和审核</vt:lpstr>
      <vt:lpstr>供应商</vt:lpstr>
      <vt:lpstr>供应商审批信息填写</vt:lpstr>
      <vt:lpstr>供应商证照信息</vt:lpstr>
      <vt:lpstr>客户资料</vt:lpstr>
      <vt:lpstr>会员管理</vt:lpstr>
      <vt:lpstr>员工管理</vt:lpstr>
      <vt:lpstr>入库流程</vt:lpstr>
      <vt:lpstr>入库流程详细说明</vt:lpstr>
      <vt:lpstr>入库流程详细说明</vt:lpstr>
      <vt:lpstr>入库流程详细说明</vt:lpstr>
      <vt:lpstr>入库流程详细说明</vt:lpstr>
      <vt:lpstr>入库流程详细说明</vt:lpstr>
      <vt:lpstr>库存查询</vt:lpstr>
      <vt:lpstr>库存查询</vt:lpstr>
      <vt:lpstr>总部发货给门店</vt:lpstr>
      <vt:lpstr>总部发货给门店,门店收货</vt:lpstr>
      <vt:lpstr>总部发货给门店,门店验收</vt:lpstr>
      <vt:lpstr>总部发货给门店,门店入库</vt:lpstr>
      <vt:lpstr>门店在总部要货</vt:lpstr>
      <vt:lpstr>门店在总部要货</vt:lpstr>
      <vt:lpstr> 门店在总部要货</vt:lpstr>
      <vt:lpstr>门店在总部要货</vt:lpstr>
      <vt:lpstr> 总部退库</vt:lpstr>
      <vt:lpstr>门店退货</vt:lpstr>
      <vt:lpstr>用户权限</vt:lpstr>
      <vt:lpstr>快速高效的电脑操作速度</vt:lpstr>
      <vt:lpstr>收银系统 -完全按照大型超市收银标准制作</vt:lpstr>
      <vt:lpstr>收银系统 –遵遁大型超市收银标准制作</vt:lpstr>
      <vt:lpstr>财务管理与查询报表系统</vt:lpstr>
      <vt:lpstr>部分报表展示</vt:lpstr>
      <vt:lpstr>部分报表展示</vt:lpstr>
      <vt:lpstr>部分报表展示</vt:lpstr>
      <vt:lpstr>数据安全与数据维护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2015商业推广计划书</dc:title>
  <dc:creator>Sparkle</dc:creator>
  <cp:lastModifiedBy>dell</cp:lastModifiedBy>
  <cp:revision>661</cp:revision>
  <dcterms:created xsi:type="dcterms:W3CDTF">2015-05-19T06:32:00Z</dcterms:created>
  <dcterms:modified xsi:type="dcterms:W3CDTF">2016-09-15T13:14:44Z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